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7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1" y="1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9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88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08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67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96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94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24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37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8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60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35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26" Type="http://schemas.openxmlformats.org/officeDocument/2006/relationships/image" Target="../media/image312.png"/><Relationship Id="rId39" Type="http://schemas.openxmlformats.org/officeDocument/2006/relationships/image" Target="../media/image325.png"/><Relationship Id="rId21" Type="http://schemas.openxmlformats.org/officeDocument/2006/relationships/image" Target="../media/image307.png"/><Relationship Id="rId34" Type="http://schemas.openxmlformats.org/officeDocument/2006/relationships/image" Target="../media/image320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50" Type="http://schemas.openxmlformats.org/officeDocument/2006/relationships/image" Target="../media/image336.png"/><Relationship Id="rId55" Type="http://schemas.openxmlformats.org/officeDocument/2006/relationships/image" Target="../media/image341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29" Type="http://schemas.openxmlformats.org/officeDocument/2006/relationships/image" Target="../media/image315.png"/><Relationship Id="rId11" Type="http://schemas.openxmlformats.org/officeDocument/2006/relationships/image" Target="../media/image297.png"/><Relationship Id="rId24" Type="http://schemas.openxmlformats.org/officeDocument/2006/relationships/image" Target="../media/image310.png"/><Relationship Id="rId32" Type="http://schemas.openxmlformats.org/officeDocument/2006/relationships/image" Target="../media/image318.png"/><Relationship Id="rId37" Type="http://schemas.openxmlformats.org/officeDocument/2006/relationships/image" Target="../media/image323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53" Type="http://schemas.openxmlformats.org/officeDocument/2006/relationships/image" Target="../media/image339.png"/><Relationship Id="rId58" Type="http://schemas.openxmlformats.org/officeDocument/2006/relationships/image" Target="../media/image344.png"/><Relationship Id="rId5" Type="http://schemas.openxmlformats.org/officeDocument/2006/relationships/image" Target="../media/image291.png"/><Relationship Id="rId19" Type="http://schemas.openxmlformats.org/officeDocument/2006/relationships/image" Target="../media/image30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Relationship Id="rId22" Type="http://schemas.openxmlformats.org/officeDocument/2006/relationships/image" Target="../media/image308.png"/><Relationship Id="rId27" Type="http://schemas.openxmlformats.org/officeDocument/2006/relationships/image" Target="../media/image313.png"/><Relationship Id="rId30" Type="http://schemas.openxmlformats.org/officeDocument/2006/relationships/image" Target="../media/image316.png"/><Relationship Id="rId35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56" Type="http://schemas.openxmlformats.org/officeDocument/2006/relationships/image" Target="../media/image342.png"/><Relationship Id="rId8" Type="http://schemas.openxmlformats.org/officeDocument/2006/relationships/image" Target="../media/image294.png"/><Relationship Id="rId51" Type="http://schemas.openxmlformats.org/officeDocument/2006/relationships/image" Target="../media/image337.png"/><Relationship Id="rId3" Type="http://schemas.openxmlformats.org/officeDocument/2006/relationships/image" Target="../media/image289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5" Type="http://schemas.openxmlformats.org/officeDocument/2006/relationships/image" Target="../media/image311.png"/><Relationship Id="rId33" Type="http://schemas.openxmlformats.org/officeDocument/2006/relationships/image" Target="../media/image319.png"/><Relationship Id="rId38" Type="http://schemas.openxmlformats.org/officeDocument/2006/relationships/image" Target="../media/image324.png"/><Relationship Id="rId46" Type="http://schemas.openxmlformats.org/officeDocument/2006/relationships/image" Target="../media/image332.png"/><Relationship Id="rId20" Type="http://schemas.openxmlformats.org/officeDocument/2006/relationships/image" Target="../media/image306.png"/><Relationship Id="rId41" Type="http://schemas.openxmlformats.org/officeDocument/2006/relationships/image" Target="../media/image327.png"/><Relationship Id="rId54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15" Type="http://schemas.openxmlformats.org/officeDocument/2006/relationships/image" Target="../media/image301.png"/><Relationship Id="rId23" Type="http://schemas.openxmlformats.org/officeDocument/2006/relationships/image" Target="../media/image309.png"/><Relationship Id="rId28" Type="http://schemas.openxmlformats.org/officeDocument/2006/relationships/image" Target="../media/image314.png"/><Relationship Id="rId36" Type="http://schemas.openxmlformats.org/officeDocument/2006/relationships/image" Target="../media/image322.png"/><Relationship Id="rId49" Type="http://schemas.openxmlformats.org/officeDocument/2006/relationships/image" Target="../media/image335.png"/><Relationship Id="rId57" Type="http://schemas.openxmlformats.org/officeDocument/2006/relationships/image" Target="../media/image343.png"/><Relationship Id="rId10" Type="http://schemas.openxmlformats.org/officeDocument/2006/relationships/image" Target="../media/image296.png"/><Relationship Id="rId31" Type="http://schemas.openxmlformats.org/officeDocument/2006/relationships/image" Target="../media/image317.png"/><Relationship Id="rId44" Type="http://schemas.openxmlformats.org/officeDocument/2006/relationships/image" Target="../media/image330.png"/><Relationship Id="rId52" Type="http://schemas.openxmlformats.org/officeDocument/2006/relationships/image" Target="../media/image33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26" Type="http://schemas.openxmlformats.org/officeDocument/2006/relationships/image" Target="../media/image369.png"/><Relationship Id="rId39" Type="http://schemas.openxmlformats.org/officeDocument/2006/relationships/image" Target="../media/image382.png"/><Relationship Id="rId21" Type="http://schemas.openxmlformats.org/officeDocument/2006/relationships/image" Target="../media/image364.png"/><Relationship Id="rId34" Type="http://schemas.openxmlformats.org/officeDocument/2006/relationships/image" Target="../media/image377.png"/><Relationship Id="rId42" Type="http://schemas.openxmlformats.org/officeDocument/2006/relationships/image" Target="../media/image385.png"/><Relationship Id="rId47" Type="http://schemas.openxmlformats.org/officeDocument/2006/relationships/image" Target="../media/image390.png"/><Relationship Id="rId50" Type="http://schemas.openxmlformats.org/officeDocument/2006/relationships/image" Target="../media/image393.png"/><Relationship Id="rId55" Type="http://schemas.openxmlformats.org/officeDocument/2006/relationships/image" Target="../media/image398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9" Type="http://schemas.openxmlformats.org/officeDocument/2006/relationships/image" Target="../media/image372.png"/><Relationship Id="rId11" Type="http://schemas.openxmlformats.org/officeDocument/2006/relationships/image" Target="../media/image354.png"/><Relationship Id="rId24" Type="http://schemas.openxmlformats.org/officeDocument/2006/relationships/image" Target="../media/image367.png"/><Relationship Id="rId32" Type="http://schemas.openxmlformats.org/officeDocument/2006/relationships/image" Target="../media/image375.png"/><Relationship Id="rId37" Type="http://schemas.openxmlformats.org/officeDocument/2006/relationships/image" Target="../media/image380.png"/><Relationship Id="rId40" Type="http://schemas.openxmlformats.org/officeDocument/2006/relationships/image" Target="../media/image383.png"/><Relationship Id="rId45" Type="http://schemas.openxmlformats.org/officeDocument/2006/relationships/image" Target="../media/image388.png"/><Relationship Id="rId53" Type="http://schemas.openxmlformats.org/officeDocument/2006/relationships/image" Target="../media/image396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31" Type="http://schemas.openxmlformats.org/officeDocument/2006/relationships/image" Target="../media/image374.png"/><Relationship Id="rId44" Type="http://schemas.openxmlformats.org/officeDocument/2006/relationships/image" Target="../media/image387.png"/><Relationship Id="rId52" Type="http://schemas.openxmlformats.org/officeDocument/2006/relationships/image" Target="../media/image395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5.png"/><Relationship Id="rId27" Type="http://schemas.openxmlformats.org/officeDocument/2006/relationships/image" Target="../media/image370.png"/><Relationship Id="rId30" Type="http://schemas.openxmlformats.org/officeDocument/2006/relationships/image" Target="../media/image373.png"/><Relationship Id="rId35" Type="http://schemas.openxmlformats.org/officeDocument/2006/relationships/image" Target="../media/image378.png"/><Relationship Id="rId43" Type="http://schemas.openxmlformats.org/officeDocument/2006/relationships/image" Target="../media/image386.png"/><Relationship Id="rId48" Type="http://schemas.openxmlformats.org/officeDocument/2006/relationships/image" Target="../media/image391.png"/><Relationship Id="rId56" Type="http://schemas.openxmlformats.org/officeDocument/2006/relationships/image" Target="../media/image399.png"/><Relationship Id="rId8" Type="http://schemas.openxmlformats.org/officeDocument/2006/relationships/image" Target="../media/image351.png"/><Relationship Id="rId51" Type="http://schemas.openxmlformats.org/officeDocument/2006/relationships/image" Target="../media/image394.png"/><Relationship Id="rId3" Type="http://schemas.openxmlformats.org/officeDocument/2006/relationships/image" Target="../media/image346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33" Type="http://schemas.openxmlformats.org/officeDocument/2006/relationships/image" Target="../media/image376.png"/><Relationship Id="rId38" Type="http://schemas.openxmlformats.org/officeDocument/2006/relationships/image" Target="../media/image381.png"/><Relationship Id="rId46" Type="http://schemas.openxmlformats.org/officeDocument/2006/relationships/image" Target="../media/image389.png"/><Relationship Id="rId20" Type="http://schemas.openxmlformats.org/officeDocument/2006/relationships/image" Target="../media/image363.png"/><Relationship Id="rId41" Type="http://schemas.openxmlformats.org/officeDocument/2006/relationships/image" Target="../media/image384.png"/><Relationship Id="rId54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1.png"/><Relationship Id="rId36" Type="http://schemas.openxmlformats.org/officeDocument/2006/relationships/image" Target="../media/image379.png"/><Relationship Id="rId49" Type="http://schemas.openxmlformats.org/officeDocument/2006/relationships/image" Target="../media/image39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21" Type="http://schemas.openxmlformats.org/officeDocument/2006/relationships/image" Target="../media/image418.png"/><Relationship Id="rId34" Type="http://schemas.openxmlformats.org/officeDocument/2006/relationships/image" Target="../media/image431.pn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33" Type="http://schemas.openxmlformats.org/officeDocument/2006/relationships/image" Target="../media/image430.png"/><Relationship Id="rId2" Type="http://schemas.openxmlformats.org/officeDocument/2006/relationships/image" Target="../media/image400.png"/><Relationship Id="rId16" Type="http://schemas.openxmlformats.org/officeDocument/2006/relationships/image" Target="../media/image313.png"/><Relationship Id="rId20" Type="http://schemas.openxmlformats.org/officeDocument/2006/relationships/image" Target="../media/image417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37" Type="http://schemas.openxmlformats.org/officeDocument/2006/relationships/image" Target="../media/image434.png"/><Relationship Id="rId5" Type="http://schemas.openxmlformats.org/officeDocument/2006/relationships/image" Target="../media/image403.png"/><Relationship Id="rId15" Type="http://schemas.openxmlformats.org/officeDocument/2006/relationships/image" Target="../media/image413.png"/><Relationship Id="rId23" Type="http://schemas.openxmlformats.org/officeDocument/2006/relationships/image" Target="../media/image420.png"/><Relationship Id="rId28" Type="http://schemas.openxmlformats.org/officeDocument/2006/relationships/image" Target="../media/image425.png"/><Relationship Id="rId36" Type="http://schemas.openxmlformats.org/officeDocument/2006/relationships/image" Target="../media/image433.png"/><Relationship Id="rId10" Type="http://schemas.openxmlformats.org/officeDocument/2006/relationships/image" Target="../media/image408.png"/><Relationship Id="rId19" Type="http://schemas.openxmlformats.org/officeDocument/2006/relationships/image" Target="../media/image416.png"/><Relationship Id="rId31" Type="http://schemas.openxmlformats.org/officeDocument/2006/relationships/image" Target="../media/image428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Relationship Id="rId22" Type="http://schemas.openxmlformats.org/officeDocument/2006/relationships/image" Target="../media/image419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Relationship Id="rId35" Type="http://schemas.openxmlformats.org/officeDocument/2006/relationships/image" Target="../media/image432.png"/><Relationship Id="rId8" Type="http://schemas.openxmlformats.org/officeDocument/2006/relationships/image" Target="../media/image406.png"/><Relationship Id="rId3" Type="http://schemas.openxmlformats.org/officeDocument/2006/relationships/image" Target="../media/image40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png"/><Relationship Id="rId18" Type="http://schemas.openxmlformats.org/officeDocument/2006/relationships/image" Target="../media/image448.png"/><Relationship Id="rId26" Type="http://schemas.openxmlformats.org/officeDocument/2006/relationships/image" Target="../media/image456.png"/><Relationship Id="rId3" Type="http://schemas.openxmlformats.org/officeDocument/2006/relationships/image" Target="../media/image436.png"/><Relationship Id="rId21" Type="http://schemas.openxmlformats.org/officeDocument/2006/relationships/image" Target="../media/image451.png"/><Relationship Id="rId34" Type="http://schemas.openxmlformats.org/officeDocument/2006/relationships/image" Target="../media/image464.png"/><Relationship Id="rId7" Type="http://schemas.openxmlformats.org/officeDocument/2006/relationships/image" Target="../media/image439.png"/><Relationship Id="rId12" Type="http://schemas.openxmlformats.org/officeDocument/2006/relationships/image" Target="../media/image443.png"/><Relationship Id="rId17" Type="http://schemas.openxmlformats.org/officeDocument/2006/relationships/image" Target="../media/image447.png"/><Relationship Id="rId25" Type="http://schemas.openxmlformats.org/officeDocument/2006/relationships/image" Target="../media/image455.png"/><Relationship Id="rId33" Type="http://schemas.openxmlformats.org/officeDocument/2006/relationships/image" Target="../media/image463.png"/><Relationship Id="rId2" Type="http://schemas.openxmlformats.org/officeDocument/2006/relationships/image" Target="../media/image435.png"/><Relationship Id="rId16" Type="http://schemas.openxmlformats.org/officeDocument/2006/relationships/image" Target="../media/image446.png"/><Relationship Id="rId20" Type="http://schemas.openxmlformats.org/officeDocument/2006/relationships/image" Target="../media/image450.png"/><Relationship Id="rId29" Type="http://schemas.openxmlformats.org/officeDocument/2006/relationships/image" Target="../media/image4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png"/><Relationship Id="rId11" Type="http://schemas.openxmlformats.org/officeDocument/2006/relationships/image" Target="../media/image442.png"/><Relationship Id="rId24" Type="http://schemas.openxmlformats.org/officeDocument/2006/relationships/image" Target="../media/image454.png"/><Relationship Id="rId32" Type="http://schemas.openxmlformats.org/officeDocument/2006/relationships/image" Target="../media/image462.png"/><Relationship Id="rId5" Type="http://schemas.openxmlformats.org/officeDocument/2006/relationships/image" Target="../media/image430.png"/><Relationship Id="rId15" Type="http://schemas.openxmlformats.org/officeDocument/2006/relationships/image" Target="../media/image357.png"/><Relationship Id="rId23" Type="http://schemas.openxmlformats.org/officeDocument/2006/relationships/image" Target="../media/image453.png"/><Relationship Id="rId28" Type="http://schemas.openxmlformats.org/officeDocument/2006/relationships/image" Target="../media/image458.png"/><Relationship Id="rId10" Type="http://schemas.openxmlformats.org/officeDocument/2006/relationships/image" Target="../media/image412.png"/><Relationship Id="rId19" Type="http://schemas.openxmlformats.org/officeDocument/2006/relationships/image" Target="../media/image449.png"/><Relationship Id="rId31" Type="http://schemas.openxmlformats.org/officeDocument/2006/relationships/image" Target="../media/image461.png"/><Relationship Id="rId4" Type="http://schemas.openxmlformats.org/officeDocument/2006/relationships/image" Target="../media/image437.png"/><Relationship Id="rId9" Type="http://schemas.openxmlformats.org/officeDocument/2006/relationships/image" Target="../media/image441.png"/><Relationship Id="rId14" Type="http://schemas.openxmlformats.org/officeDocument/2006/relationships/image" Target="../media/image445.png"/><Relationship Id="rId22" Type="http://schemas.openxmlformats.org/officeDocument/2006/relationships/image" Target="../media/image452.png"/><Relationship Id="rId27" Type="http://schemas.openxmlformats.org/officeDocument/2006/relationships/image" Target="../media/image457.png"/><Relationship Id="rId30" Type="http://schemas.openxmlformats.org/officeDocument/2006/relationships/image" Target="../media/image460.png"/><Relationship Id="rId8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5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5" Type="http://schemas.openxmlformats.org/officeDocument/2006/relationships/image" Target="../media/image468.png"/><Relationship Id="rId15" Type="http://schemas.openxmlformats.org/officeDocument/2006/relationships/image" Target="../media/image478.png"/><Relationship Id="rId10" Type="http://schemas.openxmlformats.org/officeDocument/2006/relationships/image" Target="../media/image473.png"/><Relationship Id="rId4" Type="http://schemas.openxmlformats.org/officeDocument/2006/relationships/image" Target="../media/image467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png"/><Relationship Id="rId16" Type="http://schemas.openxmlformats.org/officeDocument/2006/relationships/image" Target="../media/image17.png"/><Relationship Id="rId11" Type="http://schemas.openxmlformats.org/officeDocument/2006/relationships/image" Target="../media/image12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5" Type="http://schemas.openxmlformats.org/officeDocument/2006/relationships/image" Target="../media/image6.png"/><Relationship Id="rId90" Type="http://schemas.openxmlformats.org/officeDocument/2006/relationships/image" Target="../media/image91.png"/><Relationship Id="rId95" Type="http://schemas.openxmlformats.org/officeDocument/2006/relationships/image" Target="../media/image96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80" Type="http://schemas.openxmlformats.org/officeDocument/2006/relationships/image" Target="../media/image81.png"/><Relationship Id="rId85" Type="http://schemas.openxmlformats.org/officeDocument/2006/relationships/image" Target="../media/image86.png"/><Relationship Id="rId93" Type="http://schemas.openxmlformats.org/officeDocument/2006/relationships/image" Target="../media/image94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67" Type="http://schemas.openxmlformats.org/officeDocument/2006/relationships/image" Target="../media/image68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83" Type="http://schemas.openxmlformats.org/officeDocument/2006/relationships/image" Target="../media/image84.png"/><Relationship Id="rId88" Type="http://schemas.openxmlformats.org/officeDocument/2006/relationships/image" Target="../media/image89.png"/><Relationship Id="rId91" Type="http://schemas.openxmlformats.org/officeDocument/2006/relationships/image" Target="../media/image92.png"/><Relationship Id="rId9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81" Type="http://schemas.openxmlformats.org/officeDocument/2006/relationships/image" Target="../media/image82.png"/><Relationship Id="rId86" Type="http://schemas.openxmlformats.org/officeDocument/2006/relationships/image" Target="../media/image87.png"/><Relationship Id="rId94" Type="http://schemas.openxmlformats.org/officeDocument/2006/relationships/image" Target="../media/image9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76" Type="http://schemas.openxmlformats.org/officeDocument/2006/relationships/image" Target="../media/image77.png"/><Relationship Id="rId7" Type="http://schemas.openxmlformats.org/officeDocument/2006/relationships/image" Target="../media/image8.png"/><Relationship Id="rId71" Type="http://schemas.openxmlformats.org/officeDocument/2006/relationships/image" Target="../media/image72.pn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pn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66" Type="http://schemas.openxmlformats.org/officeDocument/2006/relationships/image" Target="../media/image67.png"/><Relationship Id="rId87" Type="http://schemas.openxmlformats.org/officeDocument/2006/relationships/image" Target="../media/image88.png"/><Relationship Id="rId61" Type="http://schemas.openxmlformats.org/officeDocument/2006/relationships/image" Target="../media/image62.png"/><Relationship Id="rId82" Type="http://schemas.openxmlformats.org/officeDocument/2006/relationships/image" Target="../media/image83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56" Type="http://schemas.openxmlformats.org/officeDocument/2006/relationships/image" Target="../media/image57.png"/><Relationship Id="rId77" Type="http://schemas.openxmlformats.org/officeDocument/2006/relationships/image" Target="../media/image7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jp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jp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42" Type="http://schemas.openxmlformats.org/officeDocument/2006/relationships/image" Target="../media/image138.png"/><Relationship Id="rId47" Type="http://schemas.openxmlformats.org/officeDocument/2006/relationships/image" Target="../media/image143.png"/><Relationship Id="rId50" Type="http://schemas.openxmlformats.org/officeDocument/2006/relationships/image" Target="../media/image146.png"/><Relationship Id="rId55" Type="http://schemas.openxmlformats.org/officeDocument/2006/relationships/image" Target="../media/image151.png"/><Relationship Id="rId63" Type="http://schemas.openxmlformats.org/officeDocument/2006/relationships/image" Target="../media/image15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9" Type="http://schemas.openxmlformats.org/officeDocument/2006/relationships/image" Target="../media/image125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45" Type="http://schemas.openxmlformats.org/officeDocument/2006/relationships/image" Target="../media/image141.png"/><Relationship Id="rId53" Type="http://schemas.openxmlformats.org/officeDocument/2006/relationships/image" Target="../media/image149.png"/><Relationship Id="rId58" Type="http://schemas.openxmlformats.org/officeDocument/2006/relationships/image" Target="../media/image154.png"/><Relationship Id="rId5" Type="http://schemas.openxmlformats.org/officeDocument/2006/relationships/image" Target="../media/image101.png"/><Relationship Id="rId61" Type="http://schemas.openxmlformats.org/officeDocument/2006/relationships/image" Target="../media/image157.png"/><Relationship Id="rId19" Type="http://schemas.openxmlformats.org/officeDocument/2006/relationships/image" Target="../media/image11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43" Type="http://schemas.openxmlformats.org/officeDocument/2006/relationships/image" Target="../media/image139.png"/><Relationship Id="rId48" Type="http://schemas.openxmlformats.org/officeDocument/2006/relationships/image" Target="../media/image144.png"/><Relationship Id="rId56" Type="http://schemas.openxmlformats.org/officeDocument/2006/relationships/image" Target="../media/image152.png"/><Relationship Id="rId64" Type="http://schemas.openxmlformats.org/officeDocument/2006/relationships/image" Target="../media/image160.png"/><Relationship Id="rId8" Type="http://schemas.openxmlformats.org/officeDocument/2006/relationships/image" Target="../media/image104.png"/><Relationship Id="rId51" Type="http://schemas.openxmlformats.org/officeDocument/2006/relationships/image" Target="../media/image147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Relationship Id="rId46" Type="http://schemas.openxmlformats.org/officeDocument/2006/relationships/image" Target="../media/image142.png"/><Relationship Id="rId59" Type="http://schemas.openxmlformats.org/officeDocument/2006/relationships/image" Target="../media/image155.png"/><Relationship Id="rId20" Type="http://schemas.openxmlformats.org/officeDocument/2006/relationships/image" Target="../media/image116.png"/><Relationship Id="rId41" Type="http://schemas.openxmlformats.org/officeDocument/2006/relationships/image" Target="../media/image137.png"/><Relationship Id="rId54" Type="http://schemas.openxmlformats.org/officeDocument/2006/relationships/image" Target="../media/image150.png"/><Relationship Id="rId6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49" Type="http://schemas.openxmlformats.org/officeDocument/2006/relationships/image" Target="../media/image145.png"/><Relationship Id="rId57" Type="http://schemas.openxmlformats.org/officeDocument/2006/relationships/image" Target="../media/image153.png"/><Relationship Id="rId10" Type="http://schemas.openxmlformats.org/officeDocument/2006/relationships/image" Target="../media/image106.png"/><Relationship Id="rId31" Type="http://schemas.openxmlformats.org/officeDocument/2006/relationships/image" Target="../media/image127.png"/><Relationship Id="rId44" Type="http://schemas.openxmlformats.org/officeDocument/2006/relationships/image" Target="../media/image140.png"/><Relationship Id="rId52" Type="http://schemas.openxmlformats.org/officeDocument/2006/relationships/image" Target="../media/image148.png"/><Relationship Id="rId60" Type="http://schemas.openxmlformats.org/officeDocument/2006/relationships/image" Target="../media/image156.png"/><Relationship Id="rId65" Type="http://schemas.openxmlformats.org/officeDocument/2006/relationships/image" Target="../media/image161.jp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9" Type="http://schemas.openxmlformats.org/officeDocument/2006/relationships/image" Target="../media/image1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yanka21/Applied-Data-Science-Capstone---IB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0.png"/><Relationship Id="rId39" Type="http://schemas.openxmlformats.org/officeDocument/2006/relationships/image" Target="../media/image213.png"/><Relationship Id="rId21" Type="http://schemas.openxmlformats.org/officeDocument/2006/relationships/image" Target="../media/image195.png"/><Relationship Id="rId34" Type="http://schemas.openxmlformats.org/officeDocument/2006/relationships/image" Target="../media/image208.png"/><Relationship Id="rId42" Type="http://schemas.openxmlformats.org/officeDocument/2006/relationships/image" Target="../media/image216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29" Type="http://schemas.openxmlformats.org/officeDocument/2006/relationships/image" Target="../media/image203.png"/><Relationship Id="rId41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32" Type="http://schemas.openxmlformats.org/officeDocument/2006/relationships/image" Target="../media/image206.png"/><Relationship Id="rId37" Type="http://schemas.openxmlformats.org/officeDocument/2006/relationships/image" Target="../media/image211.png"/><Relationship Id="rId40" Type="http://schemas.openxmlformats.org/officeDocument/2006/relationships/image" Target="../media/image214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36" Type="http://schemas.openxmlformats.org/officeDocument/2006/relationships/image" Target="../media/image210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31" Type="http://schemas.openxmlformats.org/officeDocument/2006/relationships/image" Target="../media/image205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Relationship Id="rId27" Type="http://schemas.openxmlformats.org/officeDocument/2006/relationships/image" Target="../media/image201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99.png"/><Relationship Id="rId33" Type="http://schemas.openxmlformats.org/officeDocument/2006/relationships/image" Target="../media/image207.png"/><Relationship Id="rId38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1.png"/><Relationship Id="rId21" Type="http://schemas.openxmlformats.org/officeDocument/2006/relationships/image" Target="../media/image236.png"/><Relationship Id="rId42" Type="http://schemas.openxmlformats.org/officeDocument/2006/relationships/image" Target="../media/image257.png"/><Relationship Id="rId47" Type="http://schemas.openxmlformats.org/officeDocument/2006/relationships/image" Target="../media/image262.png"/><Relationship Id="rId63" Type="http://schemas.openxmlformats.org/officeDocument/2006/relationships/image" Target="../media/image278.png"/><Relationship Id="rId68" Type="http://schemas.openxmlformats.org/officeDocument/2006/relationships/image" Target="../media/image283.png"/><Relationship Id="rId7" Type="http://schemas.openxmlformats.org/officeDocument/2006/relationships/image" Target="../media/image222.png"/><Relationship Id="rId71" Type="http://schemas.openxmlformats.org/officeDocument/2006/relationships/image" Target="../media/image286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29" Type="http://schemas.openxmlformats.org/officeDocument/2006/relationships/image" Target="../media/image244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40" Type="http://schemas.openxmlformats.org/officeDocument/2006/relationships/image" Target="../media/image255.png"/><Relationship Id="rId45" Type="http://schemas.openxmlformats.org/officeDocument/2006/relationships/image" Target="../media/image260.png"/><Relationship Id="rId53" Type="http://schemas.openxmlformats.org/officeDocument/2006/relationships/image" Target="../media/image268.png"/><Relationship Id="rId58" Type="http://schemas.openxmlformats.org/officeDocument/2006/relationships/image" Target="../media/image273.png"/><Relationship Id="rId66" Type="http://schemas.openxmlformats.org/officeDocument/2006/relationships/image" Target="../media/image281.png"/><Relationship Id="rId5" Type="http://schemas.openxmlformats.org/officeDocument/2006/relationships/image" Target="../media/image220.png"/><Relationship Id="rId61" Type="http://schemas.openxmlformats.org/officeDocument/2006/relationships/image" Target="../media/image276.png"/><Relationship Id="rId19" Type="http://schemas.openxmlformats.org/officeDocument/2006/relationships/image" Target="../media/image23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43" Type="http://schemas.openxmlformats.org/officeDocument/2006/relationships/image" Target="../media/image258.png"/><Relationship Id="rId48" Type="http://schemas.openxmlformats.org/officeDocument/2006/relationships/image" Target="../media/image263.png"/><Relationship Id="rId56" Type="http://schemas.openxmlformats.org/officeDocument/2006/relationships/image" Target="../media/image271.png"/><Relationship Id="rId64" Type="http://schemas.openxmlformats.org/officeDocument/2006/relationships/image" Target="../media/image279.png"/><Relationship Id="rId69" Type="http://schemas.openxmlformats.org/officeDocument/2006/relationships/image" Target="../media/image284.png"/><Relationship Id="rId8" Type="http://schemas.openxmlformats.org/officeDocument/2006/relationships/image" Target="../media/image223.png"/><Relationship Id="rId51" Type="http://schemas.openxmlformats.org/officeDocument/2006/relationships/image" Target="../media/image266.png"/><Relationship Id="rId72" Type="http://schemas.openxmlformats.org/officeDocument/2006/relationships/image" Target="../media/image287.png"/><Relationship Id="rId3" Type="http://schemas.openxmlformats.org/officeDocument/2006/relationships/image" Target="../media/image218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46" Type="http://schemas.openxmlformats.org/officeDocument/2006/relationships/image" Target="../media/image261.png"/><Relationship Id="rId59" Type="http://schemas.openxmlformats.org/officeDocument/2006/relationships/image" Target="../media/image274.png"/><Relationship Id="rId67" Type="http://schemas.openxmlformats.org/officeDocument/2006/relationships/image" Target="../media/image282.png"/><Relationship Id="rId20" Type="http://schemas.openxmlformats.org/officeDocument/2006/relationships/image" Target="../media/image235.png"/><Relationship Id="rId41" Type="http://schemas.openxmlformats.org/officeDocument/2006/relationships/image" Target="../media/image256.png"/><Relationship Id="rId54" Type="http://schemas.openxmlformats.org/officeDocument/2006/relationships/image" Target="../media/image269.png"/><Relationship Id="rId62" Type="http://schemas.openxmlformats.org/officeDocument/2006/relationships/image" Target="../media/image277.png"/><Relationship Id="rId70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36" Type="http://schemas.openxmlformats.org/officeDocument/2006/relationships/image" Target="../media/image251.png"/><Relationship Id="rId49" Type="http://schemas.openxmlformats.org/officeDocument/2006/relationships/image" Target="../media/image264.png"/><Relationship Id="rId57" Type="http://schemas.openxmlformats.org/officeDocument/2006/relationships/image" Target="../media/image272.png"/><Relationship Id="rId10" Type="http://schemas.openxmlformats.org/officeDocument/2006/relationships/image" Target="../media/image225.png"/><Relationship Id="rId31" Type="http://schemas.openxmlformats.org/officeDocument/2006/relationships/image" Target="../media/image246.png"/><Relationship Id="rId44" Type="http://schemas.openxmlformats.org/officeDocument/2006/relationships/image" Target="../media/image259.png"/><Relationship Id="rId52" Type="http://schemas.openxmlformats.org/officeDocument/2006/relationships/image" Target="../media/image267.png"/><Relationship Id="rId60" Type="http://schemas.openxmlformats.org/officeDocument/2006/relationships/image" Target="../media/image275.png"/><Relationship Id="rId65" Type="http://schemas.openxmlformats.org/officeDocument/2006/relationships/image" Target="../media/image28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9" Type="http://schemas.openxmlformats.org/officeDocument/2006/relationships/image" Target="../media/image254.png"/><Relationship Id="rId34" Type="http://schemas.openxmlformats.org/officeDocument/2006/relationships/image" Target="../media/image249.png"/><Relationship Id="rId50" Type="http://schemas.openxmlformats.org/officeDocument/2006/relationships/image" Target="../media/image265.png"/><Relationship Id="rId55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yanka21/Applied-Data-Science-Capstone---IBM/blob/main/Spacex%20data%20collection%20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yanka21/Applied-Data-Science-Capstone---IBM/blob/main/Spacex%20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3"/>
            <a:ext cx="12192000" cy="523875"/>
            <a:chOff x="0" y="6334123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3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2000" y="0"/>
                  </a:moveTo>
                  <a:lnTo>
                    <a:pt x="0" y="0"/>
                  </a:lnTo>
                  <a:lnTo>
                    <a:pt x="0" y="66549"/>
                  </a:lnTo>
                  <a:lnTo>
                    <a:pt x="12192000" y="6654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130046" y="1495567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271"/>
                </a:lnTo>
                <a:lnTo>
                  <a:pt x="9972167" y="66271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1</a:t>
            </a:fld>
            <a:endParaRPr sz="1050">
              <a:latin typeface="Carlito"/>
              <a:cs typeface="Carlito"/>
            </a:endParaRPr>
          </a:p>
        </p:txBody>
      </p:sp>
      <p:pic>
        <p:nvPicPr>
          <p:cNvPr id="19" name="Picture 2" descr="IBM Skills Network Logo - Horizontal-noai copy.png">
            <a:extLst>
              <a:ext uri="{FF2B5EF4-FFF2-40B4-BE49-F238E27FC236}">
                <a16:creationId xmlns:a16="http://schemas.microsoft.com/office/drawing/2014/main" id="{1C400D4B-2874-BEC4-B30B-A2A645F7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833C86-86D9-AE21-8391-15FA3A6E947D}"/>
              </a:ext>
            </a:extLst>
          </p:cNvPr>
          <p:cNvSpPr txBox="1"/>
          <p:nvPr/>
        </p:nvSpPr>
        <p:spPr>
          <a:xfrm>
            <a:off x="5181600" y="2209800"/>
            <a:ext cx="6094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6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Applied Data Science Capstone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D06022-A04B-93C4-0734-9976CF51FAEE}"/>
              </a:ext>
            </a:extLst>
          </p:cNvPr>
          <p:cNvSpPr txBox="1"/>
          <p:nvPr/>
        </p:nvSpPr>
        <p:spPr>
          <a:xfrm>
            <a:off x="8761378" y="4796350"/>
            <a:ext cx="2514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  <a:ea typeface="SF Pro" pitchFamily="2" charset="0"/>
                <a:cs typeface="SF Pro" pitchFamily="2" charset="0"/>
              </a:rPr>
              <a:t>Shyanka Basak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  <a:ea typeface="SF Pro" pitchFamily="2" charset="0"/>
                <a:cs typeface="SF Pro" pitchFamily="2" charset="0"/>
              </a:rPr>
              <a:t>25 March,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9521825" cy="1546860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354"/>
              </a:spcBef>
            </a:pPr>
            <a:r>
              <a:rPr sz="4800" spc="-229" dirty="0">
                <a:latin typeface="Trebuchet MS"/>
                <a:cs typeface="Trebuchet MS"/>
              </a:rPr>
              <a:t>Data</a:t>
            </a:r>
            <a:r>
              <a:rPr sz="4800" spc="-450" dirty="0">
                <a:latin typeface="Trebuchet MS"/>
                <a:cs typeface="Trebuchet MS"/>
              </a:rPr>
              <a:t> </a:t>
            </a:r>
            <a:r>
              <a:rPr sz="4800" spc="-290" dirty="0">
                <a:latin typeface="Trebuchet MS"/>
                <a:cs typeface="Trebuchet MS"/>
              </a:rPr>
              <a:t>Wrangling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IN" sz="1550" u="sng" spc="5" dirty="0">
                <a:solidFill>
                  <a:srgbClr val="0070C0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</a:rPr>
              <a:t>https://github.com/shyanka21/Applied-Data-Science-Capstone---IBM/blob/main/Data%20wrangling.ipynb</a:t>
            </a:r>
            <a:endParaRPr lang="en-IN" sz="155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406" y="1878488"/>
            <a:ext cx="659277" cy="147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1346" y="1915318"/>
            <a:ext cx="96563" cy="11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1869281"/>
            <a:ext cx="1354334" cy="197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7411" y="1869281"/>
            <a:ext cx="440266" cy="156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0907" y="1869281"/>
            <a:ext cx="759873" cy="1979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09954" y="1892300"/>
            <a:ext cx="1016610" cy="133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1700" y="1869281"/>
            <a:ext cx="1749969" cy="156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05174" y="1883092"/>
            <a:ext cx="430049" cy="1427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6750" y="1869281"/>
            <a:ext cx="638623" cy="156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982075" y="1800225"/>
            <a:ext cx="428625" cy="276225"/>
            <a:chOff x="8982075" y="1800225"/>
            <a:chExt cx="428625" cy="276225"/>
          </a:xfrm>
        </p:grpSpPr>
        <p:sp>
          <p:nvSpPr>
            <p:cNvPr id="14" name="object 14"/>
            <p:cNvSpPr/>
            <p:nvPr/>
          </p:nvSpPr>
          <p:spPr>
            <a:xfrm>
              <a:off x="8982075" y="1800225"/>
              <a:ext cx="228600" cy="2762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4000" y="1800225"/>
              <a:ext cx="266700" cy="2762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47422" y="2278538"/>
            <a:ext cx="963083" cy="147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6572" y="2269331"/>
            <a:ext cx="768412" cy="1565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3956" y="2273935"/>
            <a:ext cx="343708" cy="1519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9795" y="2296953"/>
            <a:ext cx="386013" cy="1289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459" y="2292350"/>
            <a:ext cx="1343409" cy="1703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7623" y="2269331"/>
            <a:ext cx="800430" cy="156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38530" y="2269331"/>
            <a:ext cx="1000698" cy="1565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0739" y="2269331"/>
            <a:ext cx="876559" cy="197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39125" y="2200275"/>
            <a:ext cx="1047750" cy="2762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6633" y="2640488"/>
            <a:ext cx="455001" cy="147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2125" y="2631281"/>
            <a:ext cx="801687" cy="1979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42622" y="2631281"/>
            <a:ext cx="1312828" cy="1565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33651" y="2631281"/>
            <a:ext cx="567541" cy="1565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62311" y="2631281"/>
            <a:ext cx="444852" cy="1565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1271" y="2677318"/>
            <a:ext cx="96563" cy="1104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43525" y="2631281"/>
            <a:ext cx="815120" cy="1565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5426" y="2645092"/>
            <a:ext cx="51169" cy="1427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47862" y="2631281"/>
            <a:ext cx="123641" cy="1565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19682" y="2631281"/>
            <a:ext cx="801987" cy="1565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00549" y="2631281"/>
            <a:ext cx="1216818" cy="1565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8677275" y="2562225"/>
            <a:ext cx="2400300" cy="276225"/>
            <a:chOff x="8677275" y="2562225"/>
            <a:chExt cx="2400300" cy="276225"/>
          </a:xfrm>
        </p:grpSpPr>
        <p:sp>
          <p:nvSpPr>
            <p:cNvPr id="37" name="object 37"/>
            <p:cNvSpPr/>
            <p:nvPr/>
          </p:nvSpPr>
          <p:spPr>
            <a:xfrm>
              <a:off x="8677275" y="2562225"/>
              <a:ext cx="590550" cy="2762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72575" y="2562225"/>
              <a:ext cx="742950" cy="27622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10750" y="2562225"/>
              <a:ext cx="1266825" cy="2762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38250" y="3362325"/>
            <a:ext cx="1714500" cy="285750"/>
            <a:chOff x="1238250" y="3362325"/>
            <a:chExt cx="1714500" cy="285750"/>
          </a:xfrm>
        </p:grpSpPr>
        <p:sp>
          <p:nvSpPr>
            <p:cNvPr id="41" name="object 41"/>
            <p:cNvSpPr/>
            <p:nvPr/>
          </p:nvSpPr>
          <p:spPr>
            <a:xfrm>
              <a:off x="1238250" y="3436066"/>
              <a:ext cx="563542" cy="1613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38250" y="3590966"/>
              <a:ext cx="1600200" cy="19050"/>
            </a:xfrm>
            <a:custGeom>
              <a:avLst/>
              <a:gdLst/>
              <a:ahLst/>
              <a:cxnLst/>
              <a:rect l="l" t="t" r="r" b="b"/>
              <a:pathLst>
                <a:path w="1600200" h="19050">
                  <a:moveTo>
                    <a:pt x="1599946" y="0"/>
                  </a:moveTo>
                  <a:lnTo>
                    <a:pt x="0" y="0"/>
                  </a:lnTo>
                  <a:lnTo>
                    <a:pt x="0" y="18627"/>
                  </a:lnTo>
                  <a:lnTo>
                    <a:pt x="1599946" y="18627"/>
                  </a:lnTo>
                  <a:lnTo>
                    <a:pt x="159994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57375" y="3362325"/>
              <a:ext cx="1095375" cy="2857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242830" y="3902392"/>
            <a:ext cx="444330" cy="1427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33550" y="3897788"/>
            <a:ext cx="606462" cy="17494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4880" y="3902392"/>
            <a:ext cx="444330" cy="1427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23432" y="3897788"/>
            <a:ext cx="526349" cy="17494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14427" y="3902392"/>
            <a:ext cx="129182" cy="1427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09732" y="3902392"/>
            <a:ext cx="437277" cy="1427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09689" y="3897788"/>
            <a:ext cx="646103" cy="1473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4425" y="3979913"/>
            <a:ext cx="102338" cy="1336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81404" y="3911600"/>
            <a:ext cx="563257" cy="1335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5714711" y="3926450"/>
            <a:ext cx="172720" cy="93980"/>
            <a:chOff x="5714711" y="3926450"/>
            <a:chExt cx="172720" cy="93980"/>
          </a:xfrm>
        </p:grpSpPr>
        <p:sp>
          <p:nvSpPr>
            <p:cNvPr id="54" name="object 54"/>
            <p:cNvSpPr/>
            <p:nvPr/>
          </p:nvSpPr>
          <p:spPr>
            <a:xfrm>
              <a:off x="5714711" y="3979913"/>
              <a:ext cx="55418" cy="1782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94863" y="3926450"/>
              <a:ext cx="92319" cy="9356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5948209" y="3902392"/>
            <a:ext cx="50697" cy="1427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6585" y="4293009"/>
            <a:ext cx="531733" cy="1520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866148" y="4293009"/>
            <a:ext cx="571500" cy="180340"/>
            <a:chOff x="1866148" y="4293009"/>
            <a:chExt cx="571500" cy="180340"/>
          </a:xfrm>
        </p:grpSpPr>
        <p:sp>
          <p:nvSpPr>
            <p:cNvPr id="59" name="object 59"/>
            <p:cNvSpPr/>
            <p:nvPr/>
          </p:nvSpPr>
          <p:spPr>
            <a:xfrm>
              <a:off x="1866148" y="4293009"/>
              <a:ext cx="530642" cy="15209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09536" y="4412840"/>
              <a:ext cx="27709" cy="5991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2523217" y="4283792"/>
            <a:ext cx="498928" cy="16131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76575" y="4288400"/>
            <a:ext cx="1883277" cy="18435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8076" y="4283792"/>
            <a:ext cx="506056" cy="16131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09875" y="4288400"/>
            <a:ext cx="697369" cy="1843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90367" y="4283792"/>
            <a:ext cx="498928" cy="16131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6943725" y="4210050"/>
            <a:ext cx="1847850" cy="285750"/>
            <a:chOff x="6943725" y="4210050"/>
            <a:chExt cx="1847850" cy="285750"/>
          </a:xfrm>
        </p:grpSpPr>
        <p:sp>
          <p:nvSpPr>
            <p:cNvPr id="67" name="object 67"/>
            <p:cNvSpPr/>
            <p:nvPr/>
          </p:nvSpPr>
          <p:spPr>
            <a:xfrm>
              <a:off x="6943725" y="4210050"/>
              <a:ext cx="676275" cy="28575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05700" y="4210050"/>
              <a:ext cx="866775" cy="28575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86750" y="4210050"/>
              <a:ext cx="152400" cy="28575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62950" y="4210050"/>
              <a:ext cx="238125" cy="28575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24875" y="4210050"/>
              <a:ext cx="266700" cy="28575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6670040" cy="1784985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354"/>
              </a:spcBef>
            </a:pPr>
            <a:r>
              <a:rPr sz="4800" spc="-215" dirty="0">
                <a:latin typeface="Trebuchet MS"/>
                <a:cs typeface="Trebuchet MS"/>
              </a:rPr>
              <a:t>EDA</a:t>
            </a:r>
            <a:r>
              <a:rPr sz="4800" spc="-765" dirty="0">
                <a:latin typeface="Trebuchet MS"/>
                <a:cs typeface="Trebuchet MS"/>
              </a:rPr>
              <a:t> </a:t>
            </a:r>
            <a:r>
              <a:rPr sz="4800" spc="-229" dirty="0">
                <a:latin typeface="Trebuchet MS"/>
                <a:cs typeface="Trebuchet MS"/>
              </a:rPr>
              <a:t>with</a:t>
            </a:r>
            <a:r>
              <a:rPr sz="4800" spc="-490" dirty="0">
                <a:latin typeface="Trebuchet MS"/>
                <a:cs typeface="Trebuchet MS"/>
              </a:rPr>
              <a:t> </a:t>
            </a:r>
            <a:r>
              <a:rPr sz="4800" spc="-229" dirty="0">
                <a:latin typeface="Trebuchet MS"/>
                <a:cs typeface="Trebuchet MS"/>
              </a:rPr>
              <a:t>Data</a:t>
            </a:r>
            <a:r>
              <a:rPr sz="4800" spc="-535" dirty="0">
                <a:latin typeface="Trebuchet MS"/>
                <a:cs typeface="Trebuchet MS"/>
              </a:rPr>
              <a:t> </a:t>
            </a:r>
            <a:r>
              <a:rPr sz="4800" spc="-290" dirty="0">
                <a:latin typeface="Trebuchet MS"/>
                <a:cs typeface="Trebuchet MS"/>
              </a:rPr>
              <a:t>Visualization</a:t>
            </a:r>
            <a:endParaRPr sz="4800" dirty="0">
              <a:latin typeface="Trebuchet MS"/>
              <a:cs typeface="Trebuchet MS"/>
            </a:endParaRPr>
          </a:p>
          <a:p>
            <a:pPr marL="12700" marR="1303655">
              <a:lnSpc>
                <a:spcPct val="100899"/>
              </a:lnSpc>
              <a:spcBef>
                <a:spcPts val="1080"/>
              </a:spcBef>
            </a:pPr>
            <a:r>
              <a:rPr lang="en-US" sz="1600" u="sng" spc="5" dirty="0">
                <a:solidFill>
                  <a:srgbClr val="0070C0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</a:rPr>
              <a:t>https://github.com/shyanka21/Applied-Data-Science-Capstone---IBM/blob/main/EDA%20with%20python.ipynb</a:t>
            </a:r>
            <a:endParaRPr lang="en-US" sz="16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044" y="1888331"/>
            <a:ext cx="1140411" cy="1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289" y="1897538"/>
            <a:ext cx="449936" cy="147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1325" y="1888331"/>
            <a:ext cx="820318" cy="197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71387" y="1888331"/>
            <a:ext cx="1055103" cy="193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5673" y="1888331"/>
            <a:ext cx="1225634" cy="156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95084" y="1886103"/>
            <a:ext cx="570441" cy="196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33494" y="1888331"/>
            <a:ext cx="848430" cy="184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4681" y="2166783"/>
            <a:ext cx="779073" cy="191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926" y="2175694"/>
            <a:ext cx="540634" cy="1737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1035" y="2166783"/>
            <a:ext cx="741562" cy="1559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90566" y="2164556"/>
            <a:ext cx="417094" cy="184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3954" y="2164556"/>
            <a:ext cx="1139768" cy="184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4146" y="2169160"/>
            <a:ext cx="377058" cy="151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62625" y="2178367"/>
            <a:ext cx="440871" cy="142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228725" y="2495550"/>
            <a:ext cx="1247775" cy="285750"/>
            <a:chOff x="1228725" y="2495550"/>
            <a:chExt cx="1247775" cy="285750"/>
          </a:xfrm>
        </p:grpSpPr>
        <p:sp>
          <p:nvSpPr>
            <p:cNvPr id="19" name="object 19"/>
            <p:cNvSpPr/>
            <p:nvPr/>
          </p:nvSpPr>
          <p:spPr>
            <a:xfrm>
              <a:off x="1251655" y="2569291"/>
              <a:ext cx="490713" cy="1613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8725" y="2724191"/>
              <a:ext cx="1133475" cy="19050"/>
            </a:xfrm>
            <a:custGeom>
              <a:avLst/>
              <a:gdLst/>
              <a:ahLst/>
              <a:cxnLst/>
              <a:rect l="l" t="t" r="r" b="b"/>
              <a:pathLst>
                <a:path w="1133475" h="19050">
                  <a:moveTo>
                    <a:pt x="1133348" y="0"/>
                  </a:moveTo>
                  <a:lnTo>
                    <a:pt x="0" y="0"/>
                  </a:lnTo>
                  <a:lnTo>
                    <a:pt x="0" y="18627"/>
                  </a:lnTo>
                  <a:lnTo>
                    <a:pt x="1133348" y="18627"/>
                  </a:lnTo>
                  <a:lnTo>
                    <a:pt x="11333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90700" y="2495550"/>
              <a:ext cx="685800" cy="2857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247069" y="3002832"/>
            <a:ext cx="577850" cy="2027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4726" y="3007442"/>
            <a:ext cx="841860" cy="1613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0825" y="3053530"/>
            <a:ext cx="247879" cy="1152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13956" y="3007442"/>
            <a:ext cx="779073" cy="1981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71201" y="3016659"/>
            <a:ext cx="540634" cy="179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90344" y="3002832"/>
            <a:ext cx="577850" cy="2027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47519" y="3007442"/>
            <a:ext cx="832409" cy="1613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3625" y="3053530"/>
            <a:ext cx="247879" cy="1152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66735" y="3007442"/>
            <a:ext cx="741562" cy="161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76787" y="3007442"/>
            <a:ext cx="414571" cy="188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7930" y="3288506"/>
            <a:ext cx="524706" cy="1565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9275" y="3335286"/>
            <a:ext cx="247879" cy="1113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28659" y="3297713"/>
            <a:ext cx="811449" cy="1473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18758" y="3297713"/>
            <a:ext cx="487173" cy="17494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0694" y="3286278"/>
            <a:ext cx="577850" cy="1960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8351" y="3290734"/>
            <a:ext cx="841860" cy="1559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4450" y="3335286"/>
            <a:ext cx="247879" cy="1113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38413" y="3288506"/>
            <a:ext cx="568124" cy="1841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6231" y="3288506"/>
            <a:ext cx="779073" cy="1979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5150" y="3334543"/>
            <a:ext cx="210539" cy="1104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1013" y="3288506"/>
            <a:ext cx="568124" cy="1841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771501" y="2933700"/>
            <a:ext cx="3144520" cy="561975"/>
            <a:chOff x="7771501" y="2933700"/>
            <a:chExt cx="3144520" cy="561975"/>
          </a:xfrm>
        </p:grpSpPr>
        <p:sp>
          <p:nvSpPr>
            <p:cNvPr id="44" name="object 44"/>
            <p:cNvSpPr/>
            <p:nvPr/>
          </p:nvSpPr>
          <p:spPr>
            <a:xfrm>
              <a:off x="7771501" y="3007441"/>
              <a:ext cx="771435" cy="1981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10600" y="2933700"/>
              <a:ext cx="685800" cy="28575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82100" y="2933700"/>
              <a:ext cx="381000" cy="28575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86900" y="2933700"/>
              <a:ext cx="942975" cy="28575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06050" y="2933700"/>
              <a:ext cx="609600" cy="28575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10500" y="3219450"/>
              <a:ext cx="1438275" cy="27622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44000" y="3219450"/>
              <a:ext cx="1323975" cy="2762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1237897" y="3735863"/>
            <a:ext cx="710847" cy="1473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4008" y="3726656"/>
            <a:ext cx="958497" cy="1933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33527" y="3726656"/>
            <a:ext cx="1121459" cy="1841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42825" y="3726656"/>
            <a:ext cx="887613" cy="1933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81600" y="3768090"/>
            <a:ext cx="501212" cy="11509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47844" y="3726656"/>
            <a:ext cx="473622" cy="15652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33315" y="4012482"/>
            <a:ext cx="881448" cy="1659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171359" y="4063180"/>
            <a:ext cx="91848" cy="11522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47383" y="4012482"/>
            <a:ext cx="1187802" cy="2027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05026" y="4012482"/>
            <a:ext cx="558387" cy="1659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14640" y="4063180"/>
            <a:ext cx="220337" cy="1152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95800" y="4017092"/>
            <a:ext cx="1554823" cy="1981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33485" y="4017092"/>
            <a:ext cx="244270" cy="16131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3154" y="4012482"/>
            <a:ext cx="721144" cy="1659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6286500" y="3657600"/>
            <a:ext cx="4867275" cy="571500"/>
            <a:chOff x="6286500" y="3657600"/>
            <a:chExt cx="4867275" cy="571500"/>
          </a:xfrm>
        </p:grpSpPr>
        <p:sp>
          <p:nvSpPr>
            <p:cNvPr id="66" name="object 66"/>
            <p:cNvSpPr/>
            <p:nvPr/>
          </p:nvSpPr>
          <p:spPr>
            <a:xfrm>
              <a:off x="6286500" y="3657600"/>
              <a:ext cx="1333500" cy="27622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05700" y="3657600"/>
              <a:ext cx="3362325" cy="2762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810875" y="3657600"/>
              <a:ext cx="304800" cy="27622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29475" y="3943350"/>
              <a:ext cx="962025" cy="28575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96250" y="3943350"/>
              <a:ext cx="1476375" cy="28575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458325" y="3943350"/>
              <a:ext cx="962025" cy="28575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363200" y="3943350"/>
              <a:ext cx="790575" cy="28575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-7300"/>
            <a:ext cx="5370830" cy="1792285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354"/>
              </a:spcBef>
            </a:pPr>
            <a:r>
              <a:rPr sz="4800" spc="-215" dirty="0">
                <a:latin typeface="Trebuchet MS"/>
                <a:cs typeface="Trebuchet MS"/>
              </a:rPr>
              <a:t>EDA </a:t>
            </a:r>
            <a:r>
              <a:rPr sz="4800" spc="-229" dirty="0">
                <a:latin typeface="Trebuchet MS"/>
                <a:cs typeface="Trebuchet MS"/>
              </a:rPr>
              <a:t>with</a:t>
            </a:r>
            <a:r>
              <a:rPr sz="4800" spc="-1025" dirty="0">
                <a:latin typeface="Trebuchet MS"/>
                <a:cs typeface="Trebuchet MS"/>
              </a:rPr>
              <a:t> </a:t>
            </a:r>
            <a:r>
              <a:rPr sz="4800" spc="-204" dirty="0">
                <a:latin typeface="Trebuchet MS"/>
                <a:cs typeface="Trebuchet MS"/>
              </a:rPr>
              <a:t>SQL</a:t>
            </a:r>
            <a:endParaRPr sz="4800" dirty="0">
              <a:latin typeface="Trebuchet MS"/>
              <a:cs typeface="Trebuchet MS"/>
            </a:endParaRPr>
          </a:p>
          <a:p>
            <a:pPr marL="12700" marR="5080">
              <a:lnSpc>
                <a:spcPct val="100899"/>
              </a:lnSpc>
              <a:spcBef>
                <a:spcPts val="1080"/>
              </a:spcBef>
            </a:pPr>
            <a:r>
              <a:rPr lang="en-US" sz="1600" u="sng" spc="5" dirty="0">
                <a:solidFill>
                  <a:srgbClr val="0070C0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</a:rPr>
              <a:t>https://github.com/shyanka21/Applied-Data-Science-Capstone---IBM/blob/main/EDA%20with%20sql.ipynb</a:t>
            </a:r>
            <a:endParaRPr lang="en-US" sz="16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035" y="1869281"/>
            <a:ext cx="741562" cy="156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6561" y="1873885"/>
            <a:ext cx="430588" cy="151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6840" y="1896903"/>
            <a:ext cx="299988" cy="128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8444" y="1869281"/>
            <a:ext cx="377058" cy="156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0694" y="1878488"/>
            <a:ext cx="881742" cy="147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3661" y="1869281"/>
            <a:ext cx="1005289" cy="156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7875" y="2269331"/>
            <a:ext cx="1921637" cy="197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8276" y="2269331"/>
            <a:ext cx="715721" cy="197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4266" y="2269331"/>
            <a:ext cx="1142582" cy="197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7883" y="2717006"/>
            <a:ext cx="783064" cy="184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6450" y="2758439"/>
            <a:ext cx="501212" cy="1150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2208" y="2717006"/>
            <a:ext cx="578895" cy="156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90758" y="2744628"/>
            <a:ext cx="199252" cy="1289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2472" y="2744628"/>
            <a:ext cx="330200" cy="1703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2546" y="2763043"/>
            <a:ext cx="96563" cy="1104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8571" y="2717006"/>
            <a:ext cx="601337" cy="156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5291" y="2717006"/>
            <a:ext cx="1479445" cy="1979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52910" y="2721610"/>
            <a:ext cx="199098" cy="1519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05443" y="2721610"/>
            <a:ext cx="332509" cy="151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05466" y="2717006"/>
            <a:ext cx="789744" cy="156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7900" y="3145707"/>
            <a:ext cx="812028" cy="193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8304" y="3145707"/>
            <a:ext cx="1164568" cy="1659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66902" y="3150317"/>
            <a:ext cx="1350417" cy="1613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95657" y="3150317"/>
            <a:ext cx="343708" cy="1613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4377" y="3145707"/>
            <a:ext cx="1564984" cy="1935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3533" y="3173361"/>
            <a:ext cx="1045028" cy="1659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8725" y="3431381"/>
            <a:ext cx="1148923" cy="1979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7197" y="3435984"/>
            <a:ext cx="412265" cy="1519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33347" y="3431381"/>
            <a:ext cx="467783" cy="1565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6755" y="3435984"/>
            <a:ext cx="197385" cy="1519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66958" y="3454400"/>
            <a:ext cx="1058778" cy="1335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6012" y="3435984"/>
            <a:ext cx="373114" cy="1519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42770" y="3431381"/>
            <a:ext cx="745543" cy="15652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3625" y="3431381"/>
            <a:ext cx="862791" cy="1841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7197" y="3431381"/>
            <a:ext cx="1219905" cy="19796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62950" y="3362325"/>
            <a:ext cx="1143000" cy="2762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434" y="-17223"/>
            <a:ext cx="9016365" cy="1792285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354"/>
              </a:spcBef>
            </a:pPr>
            <a:r>
              <a:rPr sz="4800" spc="-250" dirty="0">
                <a:latin typeface="Trebuchet MS"/>
                <a:cs typeface="Trebuchet MS"/>
              </a:rPr>
              <a:t>Build</a:t>
            </a:r>
            <a:r>
              <a:rPr sz="4800" spc="-455" dirty="0">
                <a:latin typeface="Trebuchet MS"/>
                <a:cs typeface="Trebuchet MS"/>
              </a:rPr>
              <a:t> </a:t>
            </a:r>
            <a:r>
              <a:rPr sz="4800" spc="-135" dirty="0">
                <a:latin typeface="Trebuchet MS"/>
                <a:cs typeface="Trebuchet MS"/>
              </a:rPr>
              <a:t>an</a:t>
            </a:r>
            <a:r>
              <a:rPr sz="4800" spc="-620" dirty="0">
                <a:latin typeface="Trebuchet MS"/>
                <a:cs typeface="Trebuchet MS"/>
              </a:rPr>
              <a:t> </a:t>
            </a:r>
            <a:r>
              <a:rPr sz="4800" spc="-280" dirty="0">
                <a:latin typeface="Trebuchet MS"/>
                <a:cs typeface="Trebuchet MS"/>
              </a:rPr>
              <a:t>interactive</a:t>
            </a:r>
            <a:r>
              <a:rPr sz="4800" spc="-325" dirty="0">
                <a:latin typeface="Trebuchet MS"/>
                <a:cs typeface="Trebuchet MS"/>
              </a:rPr>
              <a:t> </a:t>
            </a:r>
            <a:r>
              <a:rPr sz="4800" spc="-195" dirty="0">
                <a:latin typeface="Trebuchet MS"/>
                <a:cs typeface="Trebuchet MS"/>
              </a:rPr>
              <a:t>map</a:t>
            </a:r>
            <a:r>
              <a:rPr sz="4800" spc="-525" dirty="0">
                <a:latin typeface="Trebuchet MS"/>
                <a:cs typeface="Trebuchet MS"/>
              </a:rPr>
              <a:t> </a:t>
            </a:r>
            <a:r>
              <a:rPr sz="4800" spc="-229" dirty="0">
                <a:latin typeface="Trebuchet MS"/>
                <a:cs typeface="Trebuchet MS"/>
              </a:rPr>
              <a:t>with</a:t>
            </a:r>
            <a:r>
              <a:rPr sz="4800" spc="-475" dirty="0">
                <a:latin typeface="Trebuchet MS"/>
                <a:cs typeface="Trebuchet MS"/>
              </a:rPr>
              <a:t> </a:t>
            </a:r>
            <a:r>
              <a:rPr sz="4800" spc="-254" dirty="0">
                <a:latin typeface="Trebuchet MS"/>
                <a:cs typeface="Trebuchet MS"/>
              </a:rPr>
              <a:t>Folium</a:t>
            </a:r>
            <a:endParaRPr sz="4800" dirty="0">
              <a:latin typeface="Trebuchet MS"/>
              <a:cs typeface="Trebuchet MS"/>
            </a:endParaRPr>
          </a:p>
          <a:p>
            <a:pPr marL="12700" marR="2504440">
              <a:lnSpc>
                <a:spcPct val="100899"/>
              </a:lnSpc>
              <a:spcBef>
                <a:spcPts val="1080"/>
              </a:spcBef>
            </a:pPr>
            <a:r>
              <a:rPr lang="en-US" sz="1600" u="sng" spc="5" dirty="0">
                <a:solidFill>
                  <a:srgbClr val="0070C0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</a:rPr>
              <a:t>https://github.com/shyanka21/Applied-Data-Science-Capstone---IBM/blob/main/Launch%20site%20location%20with%20folium.ipynb</a:t>
            </a:r>
            <a:endParaRPr lang="en-US" sz="16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013" y="1888331"/>
            <a:ext cx="4768596" cy="1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076" y="2202656"/>
            <a:ext cx="679017" cy="15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976" y="2202656"/>
            <a:ext cx="3665075" cy="193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2787" y="2207260"/>
            <a:ext cx="373114" cy="151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04969" y="2202656"/>
            <a:ext cx="1307925" cy="156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00232" y="2202656"/>
            <a:ext cx="916631" cy="197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7892" y="2478881"/>
            <a:ext cx="550068" cy="156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5676" y="2478881"/>
            <a:ext cx="1866733" cy="197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2733" y="2506503"/>
            <a:ext cx="199252" cy="128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23619" y="2483485"/>
            <a:ext cx="334786" cy="1933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4150" y="2478881"/>
            <a:ext cx="954210" cy="156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42810" y="2478881"/>
            <a:ext cx="1721158" cy="197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4380" y="2488088"/>
            <a:ext cx="596746" cy="1749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90982" y="2483485"/>
            <a:ext cx="370325" cy="1519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48315" y="2478881"/>
            <a:ext cx="398702" cy="1979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33331" y="2907506"/>
            <a:ext cx="409965" cy="156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00046" y="2907506"/>
            <a:ext cx="634298" cy="156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9136" y="2953543"/>
            <a:ext cx="211156" cy="1104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6525" y="2907506"/>
            <a:ext cx="1930441" cy="197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66551" y="2907506"/>
            <a:ext cx="679017" cy="156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14778" y="2907506"/>
            <a:ext cx="448634" cy="1565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2883" y="2953543"/>
            <a:ext cx="426261" cy="151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8747" y="2912110"/>
            <a:ext cx="239485" cy="1519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38429" y="2907506"/>
            <a:ext cx="721144" cy="1565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275" y="2907506"/>
            <a:ext cx="1163632" cy="197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43950" y="2838450"/>
            <a:ext cx="495300" cy="2762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8725" y="3207385"/>
            <a:ext cx="430323" cy="1519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24025" y="3202781"/>
            <a:ext cx="945614" cy="1565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85882" y="3202781"/>
            <a:ext cx="1040137" cy="1565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09450" y="3202781"/>
            <a:ext cx="873887" cy="1979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2463" y="3202781"/>
            <a:ext cx="720309" cy="1565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3893" y="3230403"/>
            <a:ext cx="198581" cy="1289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00198" y="3202781"/>
            <a:ext cx="856980" cy="15652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-255957"/>
            <a:ext cx="8184515" cy="2040942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354"/>
              </a:spcBef>
            </a:pPr>
            <a:r>
              <a:rPr sz="4800" spc="-229" dirty="0">
                <a:latin typeface="Trebuchet MS"/>
                <a:cs typeface="Trebuchet MS"/>
              </a:rPr>
              <a:t>Predictive</a:t>
            </a:r>
            <a:r>
              <a:rPr sz="4800" spc="-905" dirty="0">
                <a:latin typeface="Trebuchet MS"/>
                <a:cs typeface="Trebuchet MS"/>
              </a:rPr>
              <a:t> </a:t>
            </a:r>
            <a:r>
              <a:rPr sz="4800" spc="-210" dirty="0">
                <a:latin typeface="Trebuchet MS"/>
                <a:cs typeface="Trebuchet MS"/>
              </a:rPr>
              <a:t>analysis</a:t>
            </a:r>
            <a:r>
              <a:rPr sz="4800" spc="-919" dirty="0">
                <a:latin typeface="Trebuchet MS"/>
                <a:cs typeface="Trebuchet MS"/>
              </a:rPr>
              <a:t> </a:t>
            </a:r>
            <a:r>
              <a:rPr sz="4800" spc="-280" dirty="0">
                <a:latin typeface="Trebuchet MS"/>
                <a:cs typeface="Trebuchet MS"/>
              </a:rPr>
              <a:t>(Classification)</a:t>
            </a:r>
            <a:endParaRPr sz="4800" dirty="0">
              <a:latin typeface="Trebuchet MS"/>
              <a:cs typeface="Trebuchet MS"/>
            </a:endParaRPr>
          </a:p>
          <a:p>
            <a:pPr marL="12700" marR="2583815">
              <a:lnSpc>
                <a:spcPct val="100899"/>
              </a:lnSpc>
              <a:spcBef>
                <a:spcPts val="1080"/>
              </a:spcBef>
            </a:pPr>
            <a:r>
              <a:rPr lang="en-US" sz="1600" u="sng" spc="5" dirty="0">
                <a:solidFill>
                  <a:srgbClr val="0070C0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</a:rPr>
              <a:t>https://github.com/shyanka21/Applied-Data-Science-Capstone---IBM/blob/main/Machine%20Learning%20Prediction.ipynb</a:t>
            </a:r>
            <a:endParaRPr lang="en-US" sz="16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7877" y="1869916"/>
            <a:ext cx="4219464" cy="21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015" y="2516981"/>
            <a:ext cx="5368271" cy="197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8725" y="3155156"/>
            <a:ext cx="2435860" cy="193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7875" y="3793331"/>
            <a:ext cx="1500669" cy="156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8648" y="3793331"/>
            <a:ext cx="3700957" cy="193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599" y="4435792"/>
            <a:ext cx="375150" cy="1427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4546" y="4421981"/>
            <a:ext cx="1491893" cy="156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6786" y="4468018"/>
            <a:ext cx="254000" cy="1104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618781" y="4431188"/>
            <a:ext cx="866775" cy="189230"/>
            <a:chOff x="3618781" y="4431188"/>
            <a:chExt cx="866775" cy="189230"/>
          </a:xfrm>
        </p:grpSpPr>
        <p:sp>
          <p:nvSpPr>
            <p:cNvPr id="13" name="object 13"/>
            <p:cNvSpPr/>
            <p:nvPr/>
          </p:nvSpPr>
          <p:spPr>
            <a:xfrm>
              <a:off x="3618781" y="4431188"/>
              <a:ext cx="797404" cy="1887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7917" y="4550886"/>
              <a:ext cx="37070" cy="552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557533" y="4421981"/>
            <a:ext cx="1439075" cy="184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86475" y="4352925"/>
            <a:ext cx="2524125" cy="276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7875" y="5060156"/>
            <a:ext cx="3367199" cy="156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7020" y="5698331"/>
            <a:ext cx="786708" cy="1933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5500" y="5698331"/>
            <a:ext cx="3195663" cy="1933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800" y="3166134"/>
            <a:ext cx="3420504" cy="768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80801" y="6519227"/>
            <a:ext cx="9334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050">
              <a:latin typeface="Carlito"/>
              <a:cs typeface="Carlito"/>
            </a:endParaRPr>
          </a:p>
          <a:p>
            <a:pPr marL="12700">
              <a:lnSpc>
                <a:spcPts val="1230"/>
              </a:lnSpc>
            </a:pPr>
            <a:r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3"/>
            <a:ext cx="12192000" cy="523875"/>
            <a:chOff x="0" y="6334123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3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2000" y="0"/>
                  </a:moveTo>
                  <a:lnTo>
                    <a:pt x="0" y="0"/>
                  </a:lnTo>
                  <a:lnTo>
                    <a:pt x="0" y="66549"/>
                  </a:lnTo>
                  <a:lnTo>
                    <a:pt x="12192000" y="6654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90625" y="1019955"/>
            <a:ext cx="9972675" cy="542290"/>
            <a:chOff x="1190625" y="1019955"/>
            <a:chExt cx="9972675" cy="542290"/>
          </a:xfrm>
        </p:grpSpPr>
        <p:sp>
          <p:nvSpPr>
            <p:cNvPr id="6" name="object 6"/>
            <p:cNvSpPr/>
            <p:nvPr/>
          </p:nvSpPr>
          <p:spPr>
            <a:xfrm>
              <a:off x="1254677" y="1019955"/>
              <a:ext cx="1903264" cy="4626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625" y="1495450"/>
              <a:ext cx="9972675" cy="66675"/>
            </a:xfrm>
            <a:custGeom>
              <a:avLst/>
              <a:gdLst/>
              <a:ahLst/>
              <a:cxnLst/>
              <a:rect l="l" t="t" r="r" b="b"/>
              <a:pathLst>
                <a:path w="9972675" h="66675">
                  <a:moveTo>
                    <a:pt x="9972154" y="0"/>
                  </a:moveTo>
                  <a:lnTo>
                    <a:pt x="1932559" y="0"/>
                  </a:lnTo>
                  <a:lnTo>
                    <a:pt x="0" y="0"/>
                  </a:lnTo>
                  <a:lnTo>
                    <a:pt x="0" y="66268"/>
                  </a:lnTo>
                  <a:lnTo>
                    <a:pt x="1932559" y="66268"/>
                  </a:lnTo>
                  <a:lnTo>
                    <a:pt x="9972154" y="66268"/>
                  </a:lnTo>
                  <a:lnTo>
                    <a:pt x="9972154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25499" y="5156898"/>
            <a:ext cx="8916035" cy="853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spc="20" dirty="0">
                <a:solidFill>
                  <a:srgbClr val="2F6885"/>
                </a:solidFill>
                <a:latin typeface="Carlito"/>
                <a:cs typeface="Carlito"/>
              </a:rPr>
              <a:t>This </a:t>
            </a:r>
            <a:r>
              <a:rPr sz="1800" spc="15" dirty="0">
                <a:solidFill>
                  <a:srgbClr val="2F6885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2F6885"/>
                </a:solidFill>
                <a:latin typeface="Carlito"/>
                <a:cs typeface="Carlito"/>
              </a:rPr>
              <a:t>a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preview </a:t>
            </a:r>
            <a:r>
              <a:rPr sz="1800" spc="10" dirty="0">
                <a:solidFill>
                  <a:srgbClr val="2F6885"/>
                </a:solidFill>
                <a:latin typeface="Carlito"/>
                <a:cs typeface="Carlito"/>
              </a:rPr>
              <a:t>of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the </a:t>
            </a:r>
            <a:r>
              <a:rPr sz="1800" spc="10" dirty="0">
                <a:solidFill>
                  <a:srgbClr val="2F6885"/>
                </a:solidFill>
                <a:latin typeface="Carlito"/>
                <a:cs typeface="Carlito"/>
              </a:rPr>
              <a:t>Plotly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dashboard. </a:t>
            </a:r>
            <a:r>
              <a:rPr sz="1800" spc="15" dirty="0">
                <a:solidFill>
                  <a:srgbClr val="2F6885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F6885"/>
                </a:solidFill>
                <a:latin typeface="Carlito"/>
                <a:cs typeface="Carlito"/>
              </a:rPr>
              <a:t>following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sides </a:t>
            </a:r>
            <a:r>
              <a:rPr sz="1800" spc="10" dirty="0">
                <a:solidFill>
                  <a:srgbClr val="2F6885"/>
                </a:solidFill>
                <a:latin typeface="Carlito"/>
                <a:cs typeface="Carlito"/>
              </a:rPr>
              <a:t>will </a:t>
            </a:r>
            <a:r>
              <a:rPr sz="1800" dirty="0">
                <a:solidFill>
                  <a:srgbClr val="2F6885"/>
                </a:solidFill>
                <a:latin typeface="Carlito"/>
                <a:cs typeface="Carlito"/>
              </a:rPr>
              <a:t>show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the </a:t>
            </a:r>
            <a:r>
              <a:rPr sz="1800" dirty="0">
                <a:solidFill>
                  <a:srgbClr val="2F6885"/>
                </a:solidFill>
                <a:latin typeface="Carlito"/>
                <a:cs typeface="Carlito"/>
              </a:rPr>
              <a:t>results </a:t>
            </a:r>
            <a:r>
              <a:rPr sz="1800" spc="10" dirty="0">
                <a:solidFill>
                  <a:srgbClr val="2F6885"/>
                </a:solidFill>
                <a:latin typeface="Carlito"/>
                <a:cs typeface="Carlito"/>
              </a:rPr>
              <a:t>of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EDA with  </a:t>
            </a:r>
            <a:r>
              <a:rPr sz="1800" spc="-20" dirty="0">
                <a:solidFill>
                  <a:srgbClr val="2F6885"/>
                </a:solidFill>
                <a:latin typeface="Carlito"/>
                <a:cs typeface="Carlito"/>
              </a:rPr>
              <a:t>visualization,</a:t>
            </a:r>
            <a:r>
              <a:rPr sz="1800" spc="-10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2F6885"/>
                </a:solidFill>
                <a:latin typeface="Carlito"/>
                <a:cs typeface="Carlito"/>
              </a:rPr>
              <a:t>EDA</a:t>
            </a:r>
            <a:r>
              <a:rPr sz="1800" spc="-165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with</a:t>
            </a:r>
            <a:r>
              <a:rPr sz="1800" spc="-75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F6885"/>
                </a:solidFill>
                <a:latin typeface="Carlito"/>
                <a:cs typeface="Carlito"/>
              </a:rPr>
              <a:t>SQL,</a:t>
            </a:r>
            <a:r>
              <a:rPr sz="1800" spc="5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2F6885"/>
                </a:solidFill>
                <a:latin typeface="Carlito"/>
                <a:cs typeface="Carlito"/>
              </a:rPr>
              <a:t>Interactive</a:t>
            </a:r>
            <a:r>
              <a:rPr sz="1800" spc="-19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20" dirty="0">
                <a:solidFill>
                  <a:srgbClr val="2F6885"/>
                </a:solidFill>
                <a:latin typeface="Carlito"/>
                <a:cs typeface="Carlito"/>
              </a:rPr>
              <a:t>Map</a:t>
            </a:r>
            <a:r>
              <a:rPr sz="1800" spc="-145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with</a:t>
            </a:r>
            <a:r>
              <a:rPr sz="1800" spc="-7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F6885"/>
                </a:solidFill>
                <a:latin typeface="Carlito"/>
                <a:cs typeface="Carlito"/>
              </a:rPr>
              <a:t>Folium,</a:t>
            </a:r>
            <a:r>
              <a:rPr sz="1800" spc="-9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15" dirty="0">
                <a:solidFill>
                  <a:srgbClr val="2F6885"/>
                </a:solidFill>
                <a:latin typeface="Carlito"/>
                <a:cs typeface="Carlito"/>
              </a:rPr>
              <a:t>and</a:t>
            </a:r>
            <a:r>
              <a:rPr sz="1800" spc="-14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finally</a:t>
            </a:r>
            <a:r>
              <a:rPr sz="1800" spc="-16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20" dirty="0">
                <a:solidFill>
                  <a:srgbClr val="2F6885"/>
                </a:solidFill>
                <a:latin typeface="Carlito"/>
                <a:cs typeface="Carlito"/>
              </a:rPr>
              <a:t>resultsof</a:t>
            </a:r>
            <a:r>
              <a:rPr sz="1800" spc="-5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15" dirty="0">
                <a:solidFill>
                  <a:srgbClr val="2F6885"/>
                </a:solidFill>
                <a:latin typeface="Carlito"/>
                <a:cs typeface="Carlito"/>
              </a:rPr>
              <a:t>our</a:t>
            </a:r>
            <a:r>
              <a:rPr sz="1800" spc="-5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model</a:t>
            </a:r>
            <a:r>
              <a:rPr sz="1800" spc="2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5" dirty="0">
                <a:solidFill>
                  <a:srgbClr val="2F6885"/>
                </a:solidFill>
                <a:latin typeface="Carlito"/>
                <a:cs typeface="Carlito"/>
              </a:rPr>
              <a:t>with  </a:t>
            </a:r>
            <a:r>
              <a:rPr sz="1800" spc="20" dirty="0">
                <a:solidFill>
                  <a:srgbClr val="2F6885"/>
                </a:solidFill>
                <a:latin typeface="Carlito"/>
                <a:cs typeface="Carlito"/>
              </a:rPr>
              <a:t>about </a:t>
            </a:r>
            <a:r>
              <a:rPr sz="1800" spc="-10" dirty="0">
                <a:solidFill>
                  <a:srgbClr val="2F6885"/>
                </a:solidFill>
                <a:latin typeface="Carlito"/>
                <a:cs typeface="Carlito"/>
              </a:rPr>
              <a:t>83%</a:t>
            </a:r>
            <a:r>
              <a:rPr sz="1800" spc="-110" dirty="0">
                <a:solidFill>
                  <a:srgbClr val="2F6885"/>
                </a:solidFill>
                <a:latin typeface="Carlito"/>
                <a:cs typeface="Carlito"/>
              </a:rPr>
              <a:t> </a:t>
            </a:r>
            <a:r>
              <a:rPr sz="1800" spc="-80" dirty="0">
                <a:solidFill>
                  <a:srgbClr val="2F6885"/>
                </a:solidFill>
                <a:latin typeface="Carlito"/>
                <a:cs typeface="Carlito"/>
              </a:rPr>
              <a:t>accuracy.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90850" y="1733550"/>
            <a:ext cx="5943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715" y="3181558"/>
            <a:ext cx="462149" cy="64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08175" y="2809875"/>
            <a:ext cx="9693275" cy="1257300"/>
            <a:chOff x="1908175" y="2809875"/>
            <a:chExt cx="9693275" cy="1257300"/>
          </a:xfrm>
        </p:grpSpPr>
        <p:sp>
          <p:nvSpPr>
            <p:cNvPr id="6" name="object 6"/>
            <p:cNvSpPr/>
            <p:nvPr/>
          </p:nvSpPr>
          <p:spPr>
            <a:xfrm>
              <a:off x="1908175" y="3700080"/>
              <a:ext cx="123825" cy="1284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8825" y="2809875"/>
              <a:ext cx="1228725" cy="1257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2725" y="2809875"/>
              <a:ext cx="247650" cy="1257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4650" y="2809875"/>
              <a:ext cx="3505200" cy="1257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1225" y="2809875"/>
              <a:ext cx="5610225" cy="1257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92860" y="4401756"/>
            <a:ext cx="185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30" dirty="0">
                <a:solidFill>
                  <a:srgbClr val="2F6885"/>
                </a:solidFill>
                <a:latin typeface="Arial"/>
                <a:cs typeface="Arial"/>
              </a:rPr>
              <a:t>EXPLORATORY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914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WITH </a:t>
            </a:r>
            <a:r>
              <a:rPr spc="-210" dirty="0"/>
              <a:t>SEABORN</a:t>
            </a:r>
            <a:r>
              <a:rPr spc="-60" dirty="0"/>
              <a:t> </a:t>
            </a:r>
            <a:r>
              <a:rPr spc="-190" dirty="0"/>
              <a:t>PLOTS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342258" y="4401756"/>
            <a:ext cx="25251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solidFill>
                  <a:srgbClr val="2F6885"/>
                </a:solidFill>
                <a:latin typeface="Arial"/>
                <a:cs typeface="Arial"/>
              </a:rPr>
              <a:t>DATA</a:t>
            </a:r>
            <a:r>
              <a:rPr lang="en-IN" sz="2400" spc="-315" dirty="0">
                <a:solidFill>
                  <a:srgbClr val="2F6885"/>
                </a:solidFill>
                <a:latin typeface="Arial"/>
                <a:cs typeface="Arial"/>
              </a:rPr>
              <a:t>   </a:t>
            </a:r>
            <a:r>
              <a:rPr sz="2400" spc="-315" dirty="0">
                <a:solidFill>
                  <a:srgbClr val="2F6885"/>
                </a:solidFill>
                <a:latin typeface="Arial"/>
                <a:cs typeface="Arial"/>
              </a:rPr>
              <a:t>ANALYSIS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16"/>
            <a:ext cx="12192000" cy="1943100"/>
            <a:chOff x="0" y="4914916"/>
            <a:chExt cx="12192000" cy="1943100"/>
          </a:xfrm>
          <a:solidFill>
            <a:srgbClr val="0070C0"/>
          </a:solidFill>
        </p:grpSpPr>
        <p:sp>
          <p:nvSpPr>
            <p:cNvPr id="3" name="object 3"/>
            <p:cNvSpPr/>
            <p:nvPr/>
          </p:nvSpPr>
          <p:spPr>
            <a:xfrm>
              <a:off x="0" y="4981574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1746" y="0"/>
                  </a:moveTo>
                  <a:lnTo>
                    <a:pt x="0" y="0"/>
                  </a:lnTo>
                  <a:lnTo>
                    <a:pt x="0" y="1876170"/>
                  </a:lnTo>
                  <a:lnTo>
                    <a:pt x="12191746" y="1876170"/>
                  </a:lnTo>
                  <a:lnTo>
                    <a:pt x="12191746" y="0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16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746" y="0"/>
                  </a:moveTo>
                  <a:lnTo>
                    <a:pt x="0" y="0"/>
                  </a:lnTo>
                  <a:lnTo>
                    <a:pt x="0" y="66277"/>
                  </a:lnTo>
                  <a:lnTo>
                    <a:pt x="12191746" y="66277"/>
                  </a:lnTo>
                  <a:lnTo>
                    <a:pt x="12191746" y="0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625" y="320293"/>
            <a:ext cx="51466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95" dirty="0">
                <a:solidFill>
                  <a:srgbClr val="1F455A"/>
                </a:solidFill>
                <a:latin typeface="Trebuchet MS"/>
                <a:cs typeface="Trebuchet MS"/>
              </a:rPr>
              <a:t>Flight</a:t>
            </a:r>
            <a:r>
              <a:rPr sz="3600" spc="-365" dirty="0">
                <a:solidFill>
                  <a:srgbClr val="1F455A"/>
                </a:solidFill>
                <a:latin typeface="Trebuchet MS"/>
                <a:cs typeface="Trebuchet MS"/>
              </a:rPr>
              <a:t> </a:t>
            </a:r>
            <a:r>
              <a:rPr sz="3600" spc="-185" dirty="0">
                <a:solidFill>
                  <a:srgbClr val="1F455A"/>
                </a:solidFill>
                <a:latin typeface="Trebuchet MS"/>
                <a:cs typeface="Trebuchet MS"/>
              </a:rPr>
              <a:t>Number</a:t>
            </a:r>
            <a:r>
              <a:rPr sz="3600" spc="-550" dirty="0">
                <a:solidFill>
                  <a:srgbClr val="1F455A"/>
                </a:solidFill>
                <a:latin typeface="Trebuchet MS"/>
                <a:cs typeface="Trebuchet MS"/>
              </a:rPr>
              <a:t> </a:t>
            </a:r>
            <a:r>
              <a:rPr sz="3600" spc="-200" dirty="0">
                <a:solidFill>
                  <a:srgbClr val="1F455A"/>
                </a:solidFill>
                <a:latin typeface="Trebuchet MS"/>
                <a:cs typeface="Trebuchet MS"/>
              </a:rPr>
              <a:t>vs.</a:t>
            </a:r>
            <a:r>
              <a:rPr sz="3600" spc="-620" dirty="0">
                <a:solidFill>
                  <a:srgbClr val="1F455A"/>
                </a:solidFill>
                <a:latin typeface="Trebuchet MS"/>
                <a:cs typeface="Trebuchet MS"/>
              </a:rPr>
              <a:t> </a:t>
            </a:r>
            <a:r>
              <a:rPr sz="3600" spc="-254" dirty="0">
                <a:solidFill>
                  <a:srgbClr val="1F455A"/>
                </a:solidFill>
                <a:latin typeface="Trebuchet MS"/>
                <a:cs typeface="Trebuchet MS"/>
              </a:rPr>
              <a:t>LaunchSite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3909" y="5085182"/>
            <a:ext cx="6882130" cy="913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5200"/>
              </a:lnSpc>
              <a:spcBef>
                <a:spcPts val="95"/>
              </a:spcBef>
            </a:pP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Graphic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suggests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increase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(indicated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Flight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Number).  </a:t>
            </a:r>
            <a:r>
              <a:rPr sz="1550" spc="-25" dirty="0">
                <a:solidFill>
                  <a:srgbClr val="FFFFFF"/>
                </a:solidFill>
                <a:latin typeface="Carlito"/>
                <a:cs typeface="Carlito"/>
              </a:rPr>
              <a:t>Likely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 big </a:t>
            </a:r>
            <a:r>
              <a:rPr sz="1550" spc="-15" dirty="0">
                <a:solidFill>
                  <a:srgbClr val="FFFFFF"/>
                </a:solidFill>
                <a:latin typeface="Carlito"/>
                <a:cs typeface="Carlito"/>
              </a:rPr>
              <a:t>breakthrough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around flight 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20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significantly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increased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rate. 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CCAFS</a:t>
            </a:r>
            <a:r>
              <a:rPr sz="155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appears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site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volume.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5042" y="4330128"/>
            <a:ext cx="566229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latin typeface="Carlito"/>
                <a:cs typeface="Carlito"/>
              </a:rPr>
              <a:t>Orange</a:t>
            </a:r>
            <a:r>
              <a:rPr sz="1550" spc="-16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25" dirty="0">
                <a:latin typeface="Carlito"/>
                <a:cs typeface="Carlito"/>
              </a:rPr>
              <a:t> </a:t>
            </a:r>
            <a:r>
              <a:rPr sz="1550" spc="-5" dirty="0">
                <a:latin typeface="Carlito"/>
                <a:cs typeface="Carlito"/>
              </a:rPr>
              <a:t>successful</a:t>
            </a:r>
            <a:r>
              <a:rPr sz="1550" spc="-9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launch;</a:t>
            </a:r>
            <a:r>
              <a:rPr sz="1550" spc="-9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Blue</a:t>
            </a:r>
            <a:r>
              <a:rPr sz="1550" spc="-8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5" dirty="0">
                <a:latin typeface="Carlito"/>
                <a:cs typeface="Carlito"/>
              </a:rPr>
              <a:t> </a:t>
            </a:r>
            <a:r>
              <a:rPr sz="1550" spc="-5" dirty="0">
                <a:latin typeface="Carlito"/>
                <a:cs typeface="Carlito"/>
              </a:rPr>
              <a:t>unsuccessful</a:t>
            </a:r>
            <a:r>
              <a:rPr sz="1550" spc="-3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7325" y="2438400"/>
            <a:ext cx="8229600" cy="1619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4900"/>
            <a:ext cx="12192000" cy="1943100"/>
          </a:xfrm>
          <a:custGeom>
            <a:avLst/>
            <a:gdLst/>
            <a:ahLst/>
            <a:cxnLst/>
            <a:rect l="l" t="t" r="r" b="b"/>
            <a:pathLst>
              <a:path w="12192000" h="1943100">
                <a:moveTo>
                  <a:pt x="12191746" y="63982"/>
                </a:moveTo>
                <a:lnTo>
                  <a:pt x="0" y="63982"/>
                </a:lnTo>
                <a:lnTo>
                  <a:pt x="0" y="1942693"/>
                </a:lnTo>
                <a:lnTo>
                  <a:pt x="12191746" y="1942693"/>
                </a:lnTo>
                <a:lnTo>
                  <a:pt x="12191746" y="63982"/>
                </a:lnTo>
                <a:close/>
              </a:path>
              <a:path w="12192000" h="1943100">
                <a:moveTo>
                  <a:pt x="12191746" y="0"/>
                </a:moveTo>
                <a:lnTo>
                  <a:pt x="0" y="0"/>
                </a:lnTo>
                <a:lnTo>
                  <a:pt x="0" y="63741"/>
                </a:lnTo>
                <a:lnTo>
                  <a:pt x="12191746" y="63741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9794" y="485393"/>
            <a:ext cx="3897629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330" dirty="0">
                <a:latin typeface="Trebuchet MS"/>
                <a:cs typeface="Trebuchet MS"/>
              </a:rPr>
              <a:t>Payload </a:t>
            </a:r>
            <a:r>
              <a:rPr sz="3600" spc="-200" dirty="0">
                <a:latin typeface="Trebuchet MS"/>
                <a:cs typeface="Trebuchet MS"/>
              </a:rPr>
              <a:t>vs.</a:t>
            </a:r>
            <a:r>
              <a:rPr sz="3600" spc="-875" dirty="0">
                <a:latin typeface="Trebuchet MS"/>
                <a:cs typeface="Trebuchet MS"/>
              </a:rPr>
              <a:t> </a:t>
            </a:r>
            <a:r>
              <a:rPr sz="3600" spc="-235" dirty="0">
                <a:latin typeface="Trebuchet MS"/>
                <a:cs typeface="Trebuchet MS"/>
              </a:rPr>
              <a:t>LaunchSite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99794" y="5041646"/>
            <a:ext cx="4984750" cy="616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Payloadmass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appears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fall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mostly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between 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0-7000 kg. 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55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sites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 also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sz="155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55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5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mass.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4" y="4330128"/>
            <a:ext cx="56629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rlito"/>
                <a:cs typeface="Carlito"/>
              </a:rPr>
              <a:t>Orange</a:t>
            </a:r>
            <a:r>
              <a:rPr sz="1550" spc="-14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successful</a:t>
            </a:r>
            <a:r>
              <a:rPr sz="1550" spc="-12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launch;</a:t>
            </a:r>
            <a:r>
              <a:rPr sz="1550" spc="-9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Blue</a:t>
            </a:r>
            <a:r>
              <a:rPr sz="1550" spc="-8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40" dirty="0">
                <a:latin typeface="Carlito"/>
                <a:cs typeface="Carlito"/>
              </a:rPr>
              <a:t> </a:t>
            </a:r>
            <a:r>
              <a:rPr sz="1550" spc="-5" dirty="0">
                <a:latin typeface="Carlito"/>
                <a:cs typeface="Carlito"/>
              </a:rPr>
              <a:t>unsuccessful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spc="10" dirty="0">
                <a:latin typeface="Carlito"/>
                <a:cs typeface="Carlito"/>
              </a:rPr>
              <a:t>launch.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3450" y="2181225"/>
            <a:ext cx="9648825" cy="187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3"/>
            <a:ext cx="12192000" cy="523875"/>
            <a:chOff x="0" y="6334123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3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2000" y="0"/>
                  </a:moveTo>
                  <a:lnTo>
                    <a:pt x="0" y="0"/>
                  </a:lnTo>
                  <a:lnTo>
                    <a:pt x="0" y="66549"/>
                  </a:lnTo>
                  <a:lnTo>
                    <a:pt x="12192000" y="6654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90625" y="1015375"/>
            <a:ext cx="9972675" cy="546735"/>
            <a:chOff x="1190625" y="1015375"/>
            <a:chExt cx="9972675" cy="546735"/>
          </a:xfrm>
        </p:grpSpPr>
        <p:sp>
          <p:nvSpPr>
            <p:cNvPr id="6" name="object 6"/>
            <p:cNvSpPr/>
            <p:nvPr/>
          </p:nvSpPr>
          <p:spPr>
            <a:xfrm>
              <a:off x="1218074" y="1015375"/>
              <a:ext cx="2109010" cy="4671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625" y="1495447"/>
              <a:ext cx="9972675" cy="66675"/>
            </a:xfrm>
            <a:custGeom>
              <a:avLst/>
              <a:gdLst/>
              <a:ahLst/>
              <a:cxnLst/>
              <a:rect l="l" t="t" r="r" b="b"/>
              <a:pathLst>
                <a:path w="9972675" h="66675">
                  <a:moveTo>
                    <a:pt x="9972167" y="0"/>
                  </a:moveTo>
                  <a:lnTo>
                    <a:pt x="0" y="0"/>
                  </a:lnTo>
                  <a:lnTo>
                    <a:pt x="0" y="66271"/>
                  </a:lnTo>
                  <a:lnTo>
                    <a:pt x="9972167" y="66271"/>
                  </a:lnTo>
                  <a:lnTo>
                    <a:pt x="9972167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2</a:t>
            </a:fld>
            <a:endParaRPr sz="1050">
              <a:latin typeface="Carlito"/>
              <a:cs typeface="Carli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3F9F7C-E527-AEA8-AE8B-945F78C2FE69}"/>
              </a:ext>
            </a:extLst>
          </p:cNvPr>
          <p:cNvSpPr txBox="1"/>
          <p:nvPr/>
        </p:nvSpPr>
        <p:spPr>
          <a:xfrm>
            <a:off x="1190625" y="1752600"/>
            <a:ext cx="3686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637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4912"/>
            <a:ext cx="12192000" cy="1943100"/>
          </a:xfrm>
          <a:custGeom>
            <a:avLst/>
            <a:gdLst/>
            <a:ahLst/>
            <a:cxnLst/>
            <a:rect l="l" t="t" r="r" b="b"/>
            <a:pathLst>
              <a:path w="12192000" h="1943100">
                <a:moveTo>
                  <a:pt x="12191746" y="63982"/>
                </a:moveTo>
                <a:lnTo>
                  <a:pt x="0" y="63982"/>
                </a:lnTo>
                <a:lnTo>
                  <a:pt x="0" y="1942693"/>
                </a:lnTo>
                <a:lnTo>
                  <a:pt x="12191746" y="1942693"/>
                </a:lnTo>
                <a:lnTo>
                  <a:pt x="12191746" y="63982"/>
                </a:lnTo>
                <a:close/>
              </a:path>
              <a:path w="12192000" h="1943100">
                <a:moveTo>
                  <a:pt x="12191746" y="0"/>
                </a:moveTo>
                <a:lnTo>
                  <a:pt x="0" y="0"/>
                </a:lnTo>
                <a:lnTo>
                  <a:pt x="0" y="63741"/>
                </a:lnTo>
                <a:lnTo>
                  <a:pt x="12191746" y="63741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407" y="467994"/>
            <a:ext cx="45650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90" dirty="0">
                <a:latin typeface="Trebuchet MS"/>
                <a:cs typeface="Trebuchet MS"/>
              </a:rPr>
              <a:t>Successrate </a:t>
            </a:r>
            <a:r>
              <a:rPr sz="3600" spc="-200" dirty="0">
                <a:latin typeface="Trebuchet MS"/>
                <a:cs typeface="Trebuchet MS"/>
              </a:rPr>
              <a:t>vs.</a:t>
            </a:r>
            <a:r>
              <a:rPr sz="3600" spc="-455" dirty="0">
                <a:latin typeface="Trebuchet MS"/>
                <a:cs typeface="Trebuchet MS"/>
              </a:rPr>
              <a:t> </a:t>
            </a:r>
            <a:r>
              <a:rPr sz="3600" spc="-95" dirty="0">
                <a:latin typeface="Trebuchet MS"/>
                <a:cs typeface="Trebuchet MS"/>
              </a:rPr>
              <a:t>Orbittype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6318" y="6144895"/>
            <a:ext cx="140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90C225"/>
                </a:solidFill>
                <a:latin typeface="Trebuchet MS"/>
                <a:cs typeface="Trebuchet MS"/>
              </a:rPr>
              <a:t>20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385" y="4852606"/>
            <a:ext cx="6311265" cy="1561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ES-L1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(1), </a:t>
            </a:r>
            <a:r>
              <a:rPr sz="1550" spc="-30" dirty="0">
                <a:solidFill>
                  <a:srgbClr val="FFFFFF"/>
                </a:solidFill>
                <a:latin typeface="Carlito"/>
                <a:cs typeface="Carlito"/>
              </a:rPr>
              <a:t>GEO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(1), </a:t>
            </a:r>
            <a:r>
              <a:rPr sz="1550" spc="-25" dirty="0">
                <a:solidFill>
                  <a:srgbClr val="FFFFFF"/>
                </a:solidFill>
                <a:latin typeface="Carlito"/>
                <a:cs typeface="Carlito"/>
              </a:rPr>
              <a:t>HEO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sz="1550" spc="-4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(sample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sizes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550" spc="-15" dirty="0">
                <a:solidFill>
                  <a:srgbClr val="FFFFFF"/>
                </a:solidFill>
                <a:latin typeface="Carlito"/>
                <a:cs typeface="Carlito"/>
              </a:rPr>
              <a:t>parenthesis)  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SSO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(5) has 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55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550">
              <a:latin typeface="Carlito"/>
              <a:cs typeface="Carlito"/>
            </a:endParaRPr>
          </a:p>
          <a:p>
            <a:pPr marL="12700" marR="2503805">
              <a:lnSpc>
                <a:spcPct val="125299"/>
              </a:lnSpc>
              <a:spcBef>
                <a:spcPts val="300"/>
              </a:spcBef>
            </a:pP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(14)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550" spc="-15" dirty="0">
                <a:solidFill>
                  <a:srgbClr val="FFFFFF"/>
                </a:solidFill>
                <a:latin typeface="Carlito"/>
                <a:cs typeface="Carlito"/>
              </a:rPr>
              <a:t>decent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550" spc="-35" dirty="0">
                <a:solidFill>
                  <a:srgbClr val="FFFFFF"/>
                </a:solidFill>
                <a:latin typeface="Carlito"/>
                <a:cs typeface="Carlito"/>
              </a:rPr>
              <a:t>attempts  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(1) has 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0%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550" spc="-75" dirty="0">
                <a:solidFill>
                  <a:srgbClr val="FFFFFF"/>
                </a:solidFill>
                <a:latin typeface="Carlito"/>
                <a:cs typeface="Carlito"/>
              </a:rPr>
              <a:t>GTO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(27)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has the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50%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1550" spc="-35" dirty="0">
                <a:solidFill>
                  <a:srgbClr val="FFFFFF"/>
                </a:solidFill>
                <a:latin typeface="Carlito"/>
                <a:cs typeface="Carlito"/>
              </a:rPr>
              <a:t>largest</a:t>
            </a:r>
            <a:r>
              <a:rPr sz="155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00" y="3358578"/>
            <a:ext cx="236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Success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Rate</a:t>
            </a:r>
            <a:r>
              <a:rPr sz="1800" spc="-185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Scale</a:t>
            </a:r>
            <a:r>
              <a:rPr sz="1800" spc="-180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with</a:t>
            </a:r>
            <a:r>
              <a:rPr sz="1800" spc="-1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%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71725" y="1571625"/>
            <a:ext cx="4486275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4900"/>
            <a:ext cx="12192000" cy="1943100"/>
          </a:xfrm>
          <a:custGeom>
            <a:avLst/>
            <a:gdLst/>
            <a:ahLst/>
            <a:cxnLst/>
            <a:rect l="l" t="t" r="r" b="b"/>
            <a:pathLst>
              <a:path w="12192000" h="1943100">
                <a:moveTo>
                  <a:pt x="12191746" y="63982"/>
                </a:moveTo>
                <a:lnTo>
                  <a:pt x="0" y="63982"/>
                </a:lnTo>
                <a:lnTo>
                  <a:pt x="0" y="1942693"/>
                </a:lnTo>
                <a:lnTo>
                  <a:pt x="12191746" y="1942693"/>
                </a:lnTo>
                <a:lnTo>
                  <a:pt x="12191746" y="63982"/>
                </a:lnTo>
                <a:close/>
              </a:path>
              <a:path w="12192000" h="1943100">
                <a:moveTo>
                  <a:pt x="12191746" y="0"/>
                </a:moveTo>
                <a:lnTo>
                  <a:pt x="0" y="0"/>
                </a:lnTo>
                <a:lnTo>
                  <a:pt x="0" y="63741"/>
                </a:lnTo>
                <a:lnTo>
                  <a:pt x="12191746" y="63741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9794" y="621918"/>
            <a:ext cx="3177540" cy="11188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80"/>
              </a:spcBef>
            </a:pPr>
            <a:r>
              <a:rPr sz="3600" spc="-195" dirty="0">
                <a:latin typeface="Trebuchet MS"/>
                <a:cs typeface="Trebuchet MS"/>
              </a:rPr>
              <a:t>Flight </a:t>
            </a:r>
            <a:r>
              <a:rPr sz="3600" spc="-185" dirty="0">
                <a:latin typeface="Trebuchet MS"/>
                <a:cs typeface="Trebuchet MS"/>
              </a:rPr>
              <a:t>Number</a:t>
            </a:r>
            <a:r>
              <a:rPr sz="3600" spc="-755" dirty="0">
                <a:latin typeface="Trebuchet MS"/>
                <a:cs typeface="Trebuchet MS"/>
              </a:rPr>
              <a:t> </a:t>
            </a:r>
            <a:r>
              <a:rPr sz="3600" spc="-200" dirty="0">
                <a:latin typeface="Trebuchet MS"/>
                <a:cs typeface="Trebuchet MS"/>
              </a:rPr>
              <a:t>vs.  </a:t>
            </a:r>
            <a:r>
              <a:rPr sz="3600" spc="-105" dirty="0">
                <a:latin typeface="Trebuchet MS"/>
                <a:cs typeface="Trebuchet MS"/>
              </a:rPr>
              <a:t>Orbittype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15377" y="4964747"/>
            <a:ext cx="8453120" cy="1198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900804">
              <a:lnSpc>
                <a:spcPct val="125200"/>
              </a:lnSpc>
              <a:spcBef>
                <a:spcPts val="90"/>
              </a:spcBef>
            </a:pP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Orbit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preferences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changed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Flight </a:t>
            </a:r>
            <a:r>
              <a:rPr sz="1550" spc="-80" dirty="0">
                <a:solidFill>
                  <a:srgbClr val="FFFFFF"/>
                </a:solidFill>
                <a:latin typeface="Carlito"/>
                <a:cs typeface="Carlito"/>
              </a:rPr>
              <a:t>Number. 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Launch Outcome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seems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correlatewith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preference.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LEO</a:t>
            </a:r>
            <a:r>
              <a:rPr sz="155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orbits</a:t>
            </a:r>
            <a:r>
              <a:rPr sz="155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saw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moderate</a:t>
            </a:r>
            <a:r>
              <a:rPr sz="155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LEO</a:t>
            </a:r>
            <a:r>
              <a:rPr sz="155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returned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VLEO</a:t>
            </a:r>
            <a:r>
              <a:rPr sz="155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recent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appears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perform</a:t>
            </a:r>
            <a:r>
              <a:rPr sz="155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sz="155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lower</a:t>
            </a:r>
            <a:r>
              <a:rPr sz="155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orbits</a:t>
            </a:r>
            <a:r>
              <a:rPr sz="155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Sun-synchronous</a:t>
            </a:r>
            <a:r>
              <a:rPr sz="155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orbits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4" y="4330128"/>
            <a:ext cx="58337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rlito"/>
                <a:cs typeface="Carlito"/>
              </a:rPr>
              <a:t>Orange</a:t>
            </a:r>
            <a:r>
              <a:rPr sz="1550" spc="-15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successful</a:t>
            </a:r>
            <a:r>
              <a:rPr sz="1550" spc="-12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launch;</a:t>
            </a:r>
            <a:r>
              <a:rPr sz="1550" spc="-9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Purple</a:t>
            </a:r>
            <a:r>
              <a:rPr sz="1550" spc="-15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unsuccessful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1704975"/>
            <a:ext cx="10372725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4900"/>
            <a:ext cx="12192000" cy="1943100"/>
          </a:xfrm>
          <a:custGeom>
            <a:avLst/>
            <a:gdLst/>
            <a:ahLst/>
            <a:cxnLst/>
            <a:rect l="l" t="t" r="r" b="b"/>
            <a:pathLst>
              <a:path w="12192000" h="1943100">
                <a:moveTo>
                  <a:pt x="12191746" y="63982"/>
                </a:moveTo>
                <a:lnTo>
                  <a:pt x="0" y="63982"/>
                </a:lnTo>
                <a:lnTo>
                  <a:pt x="0" y="1942693"/>
                </a:lnTo>
                <a:lnTo>
                  <a:pt x="12191746" y="1942693"/>
                </a:lnTo>
                <a:lnTo>
                  <a:pt x="12191746" y="63982"/>
                </a:lnTo>
                <a:close/>
              </a:path>
              <a:path w="12192000" h="1943100">
                <a:moveTo>
                  <a:pt x="12191746" y="0"/>
                </a:moveTo>
                <a:lnTo>
                  <a:pt x="0" y="0"/>
                </a:lnTo>
                <a:lnTo>
                  <a:pt x="0" y="63741"/>
                </a:lnTo>
                <a:lnTo>
                  <a:pt x="12191746" y="63741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5377" y="788669"/>
            <a:ext cx="2943225" cy="11188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80"/>
              </a:spcBef>
            </a:pPr>
            <a:r>
              <a:rPr sz="3600" spc="-330" dirty="0">
                <a:latin typeface="Trebuchet MS"/>
                <a:cs typeface="Trebuchet MS"/>
              </a:rPr>
              <a:t>Payload </a:t>
            </a:r>
            <a:r>
              <a:rPr sz="3600" spc="-200" dirty="0">
                <a:latin typeface="Trebuchet MS"/>
                <a:cs typeface="Trebuchet MS"/>
              </a:rPr>
              <a:t>vs.</a:t>
            </a:r>
            <a:r>
              <a:rPr sz="3600" spc="-905" dirty="0">
                <a:latin typeface="Trebuchet MS"/>
                <a:cs typeface="Trebuchet MS"/>
              </a:rPr>
              <a:t> </a:t>
            </a:r>
            <a:r>
              <a:rPr sz="3600" spc="-114" dirty="0">
                <a:latin typeface="Trebuchet MS"/>
                <a:cs typeface="Trebuchet MS"/>
              </a:rPr>
              <a:t>Orbit  </a:t>
            </a:r>
            <a:r>
              <a:rPr sz="3600" spc="-105" dirty="0">
                <a:latin typeface="Trebuchet MS"/>
                <a:cs typeface="Trebuchet MS"/>
              </a:rPr>
              <a:t>type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15377" y="5024222"/>
            <a:ext cx="7894955" cy="9131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50" spc="-2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mass</a:t>
            </a:r>
            <a:r>
              <a:rPr sz="155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correlatewith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orbit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LEO</a:t>
            </a:r>
            <a:r>
              <a:rPr sz="155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SSO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sz="155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155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relatively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low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mass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orbit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only has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payload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mass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higher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end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of the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94" y="4330128"/>
            <a:ext cx="58337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rlito"/>
                <a:cs typeface="Carlito"/>
              </a:rPr>
              <a:t>Orange</a:t>
            </a:r>
            <a:r>
              <a:rPr sz="1550" spc="-15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successful</a:t>
            </a:r>
            <a:r>
              <a:rPr sz="1550" spc="-12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launch;</a:t>
            </a:r>
            <a:r>
              <a:rPr sz="1550" spc="-9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Purple</a:t>
            </a:r>
            <a:r>
              <a:rPr sz="1550" spc="-15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indicates</a:t>
            </a:r>
            <a:r>
              <a:rPr sz="1550" spc="-1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unsuccessful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launch.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" y="1762125"/>
            <a:ext cx="11144250" cy="2190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4900"/>
            <a:ext cx="12192000" cy="1943100"/>
          </a:xfrm>
          <a:custGeom>
            <a:avLst/>
            <a:gdLst/>
            <a:ahLst/>
            <a:cxnLst/>
            <a:rect l="l" t="t" r="r" b="b"/>
            <a:pathLst>
              <a:path w="12192000" h="1943100">
                <a:moveTo>
                  <a:pt x="12191746" y="63982"/>
                </a:moveTo>
                <a:lnTo>
                  <a:pt x="0" y="63982"/>
                </a:lnTo>
                <a:lnTo>
                  <a:pt x="0" y="1942693"/>
                </a:lnTo>
                <a:lnTo>
                  <a:pt x="12191746" y="1942693"/>
                </a:lnTo>
                <a:lnTo>
                  <a:pt x="12191746" y="63982"/>
                </a:lnTo>
                <a:close/>
              </a:path>
              <a:path w="12192000" h="1943100">
                <a:moveTo>
                  <a:pt x="12191746" y="0"/>
                </a:moveTo>
                <a:lnTo>
                  <a:pt x="0" y="0"/>
                </a:lnTo>
                <a:lnTo>
                  <a:pt x="0" y="63741"/>
                </a:lnTo>
                <a:lnTo>
                  <a:pt x="12191746" y="63741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480" y="482980"/>
            <a:ext cx="457962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60" dirty="0">
                <a:latin typeface="Trebuchet MS"/>
                <a:cs typeface="Trebuchet MS"/>
              </a:rPr>
              <a:t>Launch</a:t>
            </a:r>
            <a:r>
              <a:rPr sz="3600" spc="-700" dirty="0">
                <a:latin typeface="Trebuchet MS"/>
                <a:cs typeface="Trebuchet MS"/>
              </a:rPr>
              <a:t> </a:t>
            </a:r>
            <a:r>
              <a:rPr sz="3600" spc="-345" dirty="0">
                <a:latin typeface="Trebuchet MS"/>
                <a:cs typeface="Trebuchet MS"/>
              </a:rPr>
              <a:t>SuccessYearlyTrend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3480" y="4991417"/>
            <a:ext cx="5906770" cy="617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generally</a:t>
            </a:r>
            <a:r>
              <a:rPr sz="155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increases</a:t>
            </a:r>
            <a:r>
              <a:rPr sz="155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over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30" dirty="0">
                <a:solidFill>
                  <a:srgbClr val="FFFFFF"/>
                </a:solidFill>
                <a:latin typeface="Carlito"/>
                <a:cs typeface="Carlito"/>
              </a:rPr>
              <a:t>2013</a:t>
            </a:r>
            <a:r>
              <a:rPr sz="155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slight</a:t>
            </a:r>
            <a:r>
              <a:rPr sz="155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dip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2018 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55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recent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years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40" dirty="0">
                <a:solidFill>
                  <a:srgbClr val="FFFFFF"/>
                </a:solidFill>
                <a:latin typeface="Carlito"/>
                <a:cs typeface="Carlito"/>
              </a:rPr>
              <a:t>80%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1626" y="2731452"/>
            <a:ext cx="1929764" cy="5137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4900"/>
              </a:lnSpc>
              <a:spcBef>
                <a:spcPts val="35"/>
              </a:spcBef>
            </a:pPr>
            <a:r>
              <a:rPr sz="1550" spc="30" dirty="0">
                <a:latin typeface="Carlito"/>
                <a:cs typeface="Carlito"/>
              </a:rPr>
              <a:t>95%</a:t>
            </a:r>
            <a:r>
              <a:rPr sz="1550" spc="-16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confidence</a:t>
            </a:r>
            <a:r>
              <a:rPr sz="1550" spc="-170" dirty="0">
                <a:latin typeface="Carlito"/>
                <a:cs typeface="Carlito"/>
              </a:rPr>
              <a:t> </a:t>
            </a:r>
            <a:r>
              <a:rPr sz="1550" spc="-5" dirty="0">
                <a:latin typeface="Carlito"/>
                <a:cs typeface="Carlito"/>
              </a:rPr>
              <a:t>interval  </a:t>
            </a:r>
            <a:r>
              <a:rPr sz="1550" spc="5" dirty="0">
                <a:latin typeface="Carlito"/>
                <a:cs typeface="Carlito"/>
              </a:rPr>
              <a:t>(light </a:t>
            </a:r>
            <a:r>
              <a:rPr sz="1550" spc="10" dirty="0">
                <a:latin typeface="Carlito"/>
                <a:cs typeface="Carlito"/>
              </a:rPr>
              <a:t>blue</a:t>
            </a:r>
            <a:r>
              <a:rPr sz="1550" spc="-235" dirty="0">
                <a:latin typeface="Carlito"/>
                <a:cs typeface="Carlito"/>
              </a:rPr>
              <a:t> </a:t>
            </a:r>
            <a:r>
              <a:rPr sz="1550" spc="5" dirty="0">
                <a:latin typeface="Carlito"/>
                <a:cs typeface="Carlito"/>
              </a:rPr>
              <a:t>shading)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7425" y="1647825"/>
            <a:ext cx="4524375" cy="300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8"/>
            <a:ext cx="12192000" cy="523875"/>
            <a:chOff x="0" y="6334128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1746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1746" y="457199"/>
                  </a:lnTo>
                  <a:lnTo>
                    <a:pt x="12191746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8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746" y="0"/>
                  </a:moveTo>
                  <a:lnTo>
                    <a:pt x="0" y="0"/>
                  </a:lnTo>
                  <a:lnTo>
                    <a:pt x="0" y="66277"/>
                  </a:lnTo>
                  <a:lnTo>
                    <a:pt x="12191746" y="66277"/>
                  </a:lnTo>
                  <a:lnTo>
                    <a:pt x="12191746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5967" y="3207327"/>
            <a:ext cx="522132" cy="71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3639" y="3788599"/>
            <a:ext cx="138792" cy="146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181663" y="2790825"/>
            <a:ext cx="6286500" cy="1409700"/>
            <a:chOff x="2181663" y="2790825"/>
            <a:chExt cx="6286500" cy="1409700"/>
          </a:xfrm>
        </p:grpSpPr>
        <p:sp>
          <p:nvSpPr>
            <p:cNvPr id="9" name="object 9"/>
            <p:cNvSpPr/>
            <p:nvPr/>
          </p:nvSpPr>
          <p:spPr>
            <a:xfrm>
              <a:off x="2181663" y="3207327"/>
              <a:ext cx="686175" cy="7185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1775" y="2790825"/>
              <a:ext cx="323850" cy="1409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0850" y="2790825"/>
              <a:ext cx="1095375" cy="140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14750" y="2790825"/>
              <a:ext cx="333375" cy="1409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3825" y="2790825"/>
              <a:ext cx="2857500" cy="140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4600" y="2790825"/>
              <a:ext cx="2143125" cy="1409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C27BDB-76D7-1FFB-9BB8-C30895707905}"/>
              </a:ext>
            </a:extLst>
          </p:cNvPr>
          <p:cNvSpPr txBox="1"/>
          <p:nvPr/>
        </p:nvSpPr>
        <p:spPr>
          <a:xfrm>
            <a:off x="1214436" y="4424034"/>
            <a:ext cx="5948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EXPLORATORY DATA ANALYSIS WITH SQL DB2 INTEGRATED IN PYTHON WITH SQLALCHEMY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764" y="508571"/>
            <a:ext cx="508698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14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All</a:t>
            </a:r>
            <a:r>
              <a:rPr sz="4800" spc="-57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sz="4800" spc="-9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8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SiteNames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200" y="2015047"/>
            <a:ext cx="4180204" cy="40132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22860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Query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unique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launch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site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names</a:t>
            </a:r>
            <a:r>
              <a:rPr sz="1800" spc="-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from 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database.</a:t>
            </a:r>
            <a:endParaRPr sz="1800" dirty="0">
              <a:latin typeface="Trebuchet MS"/>
              <a:cs typeface="Trebuchet MS"/>
            </a:endParaRPr>
          </a:p>
          <a:p>
            <a:pPr marL="355600" marR="14604" indent="-343535">
              <a:lnSpc>
                <a:spcPct val="107800"/>
              </a:lnSpc>
              <a:spcBef>
                <a:spcPts val="1125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CCAFS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SLC-40 and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CCAFSSLC-40</a:t>
            </a:r>
            <a:r>
              <a:rPr sz="1800" spc="-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Trebuchet MS"/>
                <a:cs typeface="Trebuchet MS"/>
              </a:rPr>
              <a:t>likely 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all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represent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-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same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launch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404040"/>
                </a:solidFill>
                <a:latin typeface="Trebuchet MS"/>
                <a:cs typeface="Trebuchet MS"/>
              </a:rPr>
              <a:t>site</a:t>
            </a:r>
            <a:r>
              <a:rPr sz="1800" spc="-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8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1800" spc="-2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entry</a:t>
            </a:r>
            <a:r>
              <a:rPr sz="1800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errors.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CCAFS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LC-40</a:t>
            </a:r>
            <a:r>
              <a:rPr sz="1800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Trebuchet MS"/>
                <a:cs typeface="Trebuchet MS"/>
              </a:rPr>
              <a:t>was</a:t>
            </a:r>
            <a:endParaRPr sz="1800" dirty="0">
              <a:latin typeface="Trebuchet MS"/>
              <a:cs typeface="Trebuchet MS"/>
            </a:endParaRPr>
          </a:p>
          <a:p>
            <a:pPr marL="355600" marR="2035810">
              <a:lnSpc>
                <a:spcPct val="156500"/>
              </a:lnSpc>
            </a:pP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previous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name.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Likely</a:t>
            </a:r>
            <a:r>
              <a:rPr sz="1800" spc="-3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only</a:t>
            </a:r>
            <a:endParaRPr sz="1800" dirty="0">
              <a:latin typeface="Trebuchet MS"/>
              <a:cs typeface="Trebuchet MS"/>
            </a:endParaRPr>
          </a:p>
          <a:p>
            <a:pPr marL="355600" marR="2635250">
              <a:lnSpc>
                <a:spcPct val="156500"/>
              </a:lnSpc>
              <a:spcBef>
                <a:spcPts val="75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3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unique  l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un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_</a:t>
            </a:r>
            <a:r>
              <a:rPr sz="1800" spc="1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endParaRPr sz="180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5"/>
              </a:spcBef>
            </a:pPr>
            <a:r>
              <a:rPr sz="900" spc="-20" dirty="0">
                <a:solidFill>
                  <a:srgbClr val="90C225"/>
                </a:solidFill>
                <a:latin typeface="Trebuchet MS"/>
                <a:cs typeface="Trebuchet MS"/>
              </a:rPr>
              <a:t>25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2209800"/>
            <a:ext cx="4181475" cy="305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9984" y="6304917"/>
            <a:ext cx="1498600" cy="29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values:</a:t>
            </a:r>
            <a:r>
              <a:rPr sz="18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CCAFS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9332" y="804799"/>
            <a:ext cx="954341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sz="4800" spc="-94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Site</a:t>
            </a:r>
            <a:r>
              <a:rPr sz="4800" spc="-8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7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NamesBeginning</a:t>
            </a:r>
            <a:r>
              <a:rPr sz="4800" spc="-9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with</a:t>
            </a:r>
            <a:r>
              <a:rPr sz="4800" spc="-71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42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`CCA`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690991" y="2443162"/>
            <a:ext cx="2305685" cy="11836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300"/>
              </a:spcBef>
            </a:pP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entries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databasewith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beginning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2000" spc="3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7775" y="1943100"/>
            <a:ext cx="5972175" cy="393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764" y="508571"/>
            <a:ext cx="6772909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4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Total</a:t>
            </a:r>
            <a:r>
              <a:rPr sz="4800" spc="-6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40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Payload</a:t>
            </a:r>
            <a:r>
              <a:rPr sz="4800" spc="-8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Mass</a:t>
            </a:r>
            <a:r>
              <a:rPr sz="4800" spc="-85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1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from</a:t>
            </a:r>
            <a:r>
              <a:rPr sz="4800" spc="-72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4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NASA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741031" y="2193607"/>
            <a:ext cx="3472179" cy="24523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9525">
              <a:lnSpc>
                <a:spcPct val="92300"/>
              </a:lnSpc>
              <a:spcBef>
                <a:spcPts val="3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2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totalpayload 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was the  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445"/>
              </a:spcBef>
            </a:pP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Services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which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that these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sent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Space Station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2266950"/>
            <a:ext cx="4352925" cy="1819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764" y="508571"/>
            <a:ext cx="730440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4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Average</a:t>
            </a:r>
            <a:r>
              <a:rPr sz="4800" spc="-70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40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Payload</a:t>
            </a:r>
            <a:r>
              <a:rPr sz="4800" spc="-8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Mass</a:t>
            </a:r>
            <a:r>
              <a:rPr sz="4800" spc="-8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1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by</a:t>
            </a:r>
            <a:r>
              <a:rPr sz="4800" spc="-5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F9v1.1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295640" y="2030412"/>
            <a:ext cx="2696845" cy="21945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164465">
              <a:lnSpc>
                <a:spcPct val="91800"/>
              </a:lnSpc>
              <a:spcBef>
                <a:spcPts val="32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3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or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spc="-2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2300"/>
              </a:lnSpc>
              <a:spcBef>
                <a:spcPts val="1390"/>
              </a:spcBef>
            </a:pP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F9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low</a:t>
            </a:r>
            <a:r>
              <a:rPr sz="2000" spc="-3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endof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1100" y="2266950"/>
            <a:ext cx="4905375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687" y="670813"/>
            <a:ext cx="10506710" cy="1137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3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SuccessfulDrone</a:t>
            </a:r>
            <a:r>
              <a:rPr sz="3600" spc="-65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8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Ship</a:t>
            </a:r>
            <a:r>
              <a:rPr sz="3600" spc="-77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3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Landing</a:t>
            </a:r>
            <a:r>
              <a:rPr sz="3600" spc="-57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5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with</a:t>
            </a:r>
            <a:r>
              <a:rPr sz="3600" spc="-7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34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Payload</a:t>
            </a:r>
            <a:endParaRPr sz="36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493375" algn="l"/>
              </a:tabLst>
            </a:pPr>
            <a:r>
              <a:rPr sz="3600" spc="-2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Bet</a:t>
            </a:r>
            <a:r>
              <a:rPr sz="3600" u="sng" spc="-265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7B7B7B"/>
                  </a:solidFill>
                </a:uFill>
                <a:latin typeface="Trebuchet MS"/>
                <a:cs typeface="Trebuchet MS"/>
              </a:rPr>
              <a:t>ween </a:t>
            </a:r>
            <a:r>
              <a:rPr sz="3600" u="sng" spc="-24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7B7B7B"/>
                  </a:solidFill>
                </a:uFill>
                <a:latin typeface="Trebuchet MS"/>
                <a:cs typeface="Trebuchet MS"/>
              </a:rPr>
              <a:t>4000</a:t>
            </a:r>
            <a:r>
              <a:rPr sz="3600" u="sng" spc="-865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7B7B7B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u="sng" spc="-195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7B7B7B"/>
                  </a:solidFill>
                </a:uFill>
                <a:latin typeface="Trebuchet MS"/>
                <a:cs typeface="Trebuchet MS"/>
              </a:rPr>
              <a:t>and6000	</a:t>
            </a:r>
            <a:endParaRPr sz="36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07655" y="2595244"/>
            <a:ext cx="3091815" cy="14605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2300"/>
              </a:lnSpc>
              <a:spcBef>
                <a:spcPts val="3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query returns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four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that had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between 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4000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6000</a:t>
            </a:r>
            <a:r>
              <a:rPr sz="2000" spc="-2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2181225"/>
            <a:ext cx="6886575" cy="2638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3"/>
            <a:ext cx="12192000" cy="523875"/>
            <a:chOff x="0" y="6334123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3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2000" y="0"/>
                  </a:moveTo>
                  <a:lnTo>
                    <a:pt x="0" y="0"/>
                  </a:lnTo>
                  <a:lnTo>
                    <a:pt x="0" y="66549"/>
                  </a:lnTo>
                  <a:lnTo>
                    <a:pt x="12192000" y="6654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90625" y="800100"/>
            <a:ext cx="9972675" cy="838200"/>
            <a:chOff x="1190625" y="800100"/>
            <a:chExt cx="9972675" cy="838200"/>
          </a:xfrm>
        </p:grpSpPr>
        <p:sp>
          <p:nvSpPr>
            <p:cNvPr id="6" name="object 6"/>
            <p:cNvSpPr/>
            <p:nvPr/>
          </p:nvSpPr>
          <p:spPr>
            <a:xfrm>
              <a:off x="1254691" y="1015375"/>
              <a:ext cx="2585538" cy="4671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625" y="1495437"/>
              <a:ext cx="5438775" cy="57150"/>
            </a:xfrm>
            <a:custGeom>
              <a:avLst/>
              <a:gdLst/>
              <a:ahLst/>
              <a:cxnLst/>
              <a:rect l="l" t="t" r="r" b="b"/>
              <a:pathLst>
                <a:path w="5438775" h="57150">
                  <a:moveTo>
                    <a:pt x="5438648" y="0"/>
                  </a:moveTo>
                  <a:lnTo>
                    <a:pt x="0" y="0"/>
                  </a:lnTo>
                  <a:lnTo>
                    <a:pt x="0" y="56756"/>
                  </a:lnTo>
                  <a:lnTo>
                    <a:pt x="5438648" y="56756"/>
                  </a:lnTo>
                  <a:lnTo>
                    <a:pt x="5438648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4300" y="800100"/>
              <a:ext cx="3095625" cy="838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9400" y="1495437"/>
              <a:ext cx="4533900" cy="57150"/>
            </a:xfrm>
            <a:custGeom>
              <a:avLst/>
              <a:gdLst/>
              <a:ahLst/>
              <a:cxnLst/>
              <a:rect l="l" t="t" r="r" b="b"/>
              <a:pathLst>
                <a:path w="4533900" h="57150">
                  <a:moveTo>
                    <a:pt x="4533519" y="0"/>
                  </a:moveTo>
                  <a:lnTo>
                    <a:pt x="0" y="0"/>
                  </a:lnTo>
                  <a:lnTo>
                    <a:pt x="0" y="56756"/>
                  </a:lnTo>
                  <a:lnTo>
                    <a:pt x="4533519" y="56756"/>
                  </a:lnTo>
                  <a:lnTo>
                    <a:pt x="4533519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16660" y="1712912"/>
            <a:ext cx="106045" cy="4260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0261" y="1826278"/>
            <a:ext cx="2115820" cy="171450"/>
            <a:chOff x="1480261" y="1826278"/>
            <a:chExt cx="2115820" cy="171450"/>
          </a:xfrm>
        </p:grpSpPr>
        <p:sp>
          <p:nvSpPr>
            <p:cNvPr id="12" name="object 12"/>
            <p:cNvSpPr/>
            <p:nvPr/>
          </p:nvSpPr>
          <p:spPr>
            <a:xfrm>
              <a:off x="1480261" y="1835523"/>
              <a:ext cx="1220219" cy="161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4281" y="1826278"/>
              <a:ext cx="881448" cy="1710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57325" y="1821656"/>
            <a:ext cx="9239250" cy="1922145"/>
            <a:chOff x="1457325" y="1821656"/>
            <a:chExt cx="9239250" cy="1922145"/>
          </a:xfrm>
        </p:grpSpPr>
        <p:sp>
          <p:nvSpPr>
            <p:cNvPr id="15" name="object 15"/>
            <p:cNvSpPr/>
            <p:nvPr/>
          </p:nvSpPr>
          <p:spPr>
            <a:xfrm>
              <a:off x="3676650" y="1821656"/>
              <a:ext cx="526889" cy="1756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04569" y="1821656"/>
              <a:ext cx="1598348" cy="2218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0950" y="2038350"/>
              <a:ext cx="752475" cy="3143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2650" y="1826278"/>
              <a:ext cx="888839" cy="1710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8650" y="2038350"/>
              <a:ext cx="1609725" cy="3143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53125" y="2038350"/>
              <a:ext cx="895350" cy="3143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3825" y="1830901"/>
              <a:ext cx="851010" cy="2126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4175" y="2038350"/>
              <a:ext cx="876300" cy="31432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43659" y="1821656"/>
              <a:ext cx="1150813" cy="2218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86650" y="2038350"/>
              <a:ext cx="638175" cy="3143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86096" y="1872502"/>
              <a:ext cx="608362" cy="1710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01000" y="2038350"/>
              <a:ext cx="1571625" cy="3143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0221" y="2121553"/>
              <a:ext cx="970817" cy="2172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42846" y="2121553"/>
              <a:ext cx="478220" cy="17102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7325" y="2286000"/>
              <a:ext cx="1257300" cy="3143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13921" y="2116931"/>
              <a:ext cx="599213" cy="2218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0800" y="2286000"/>
              <a:ext cx="1085850" cy="3143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62350" y="2286000"/>
              <a:ext cx="1181100" cy="31432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0100" y="2286000"/>
              <a:ext cx="390525" cy="3143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95850" y="2286000"/>
              <a:ext cx="476250" cy="31432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57800" y="2286000"/>
              <a:ext cx="742950" cy="3143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6925" y="2286000"/>
              <a:ext cx="466725" cy="31432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8400" y="2286000"/>
              <a:ext cx="1133475" cy="3143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57325" y="2581275"/>
              <a:ext cx="1247775" cy="3143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62225" y="2581275"/>
              <a:ext cx="409575" cy="31432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86075" y="2581275"/>
              <a:ext cx="1428750" cy="31432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10050" y="2581275"/>
              <a:ext cx="1171575" cy="3143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76850" y="2581275"/>
              <a:ext cx="381000" cy="3143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62600" y="2581275"/>
              <a:ext cx="904875" cy="31432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53175" y="2581275"/>
              <a:ext cx="809625" cy="3143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48500" y="2581275"/>
              <a:ext cx="1066800" cy="3143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1000" y="2581275"/>
              <a:ext cx="1304925" cy="3143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24000" y="2876550"/>
              <a:ext cx="1685925" cy="3143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86100" y="2876550"/>
              <a:ext cx="676275" cy="31432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48075" y="2876550"/>
              <a:ext cx="638175" cy="3143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62425" y="2876550"/>
              <a:ext cx="733425" cy="31432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72025" y="2876550"/>
              <a:ext cx="1771650" cy="3143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19850" y="2876550"/>
              <a:ext cx="390525" cy="3143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05600" y="2876550"/>
              <a:ext cx="609600" cy="3143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19950" y="2876550"/>
              <a:ext cx="657225" cy="31432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772400" y="2876550"/>
              <a:ext cx="1476375" cy="31432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24950" y="2876550"/>
              <a:ext cx="447675" cy="3143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86900" y="2876550"/>
              <a:ext cx="1209675" cy="31432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57325" y="3124200"/>
              <a:ext cx="2171700" cy="3143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57325" y="3419475"/>
              <a:ext cx="1104900" cy="32385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457450" y="3419475"/>
              <a:ext cx="304800" cy="32385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7000" y="3419475"/>
              <a:ext cx="1857375" cy="32385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00550" y="3419475"/>
              <a:ext cx="390525" cy="32385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95825" y="3419475"/>
              <a:ext cx="1314450" cy="32385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67400" y="3419475"/>
              <a:ext cx="104775" cy="32385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457325" y="4249866"/>
            <a:ext cx="7703820" cy="493395"/>
            <a:chOff x="1457325" y="4250531"/>
            <a:chExt cx="7703820" cy="493395"/>
          </a:xfrm>
        </p:grpSpPr>
        <p:sp>
          <p:nvSpPr>
            <p:cNvPr id="66" name="object 66"/>
            <p:cNvSpPr/>
            <p:nvPr/>
          </p:nvSpPr>
          <p:spPr>
            <a:xfrm>
              <a:off x="1480209" y="4264398"/>
              <a:ext cx="503464" cy="16178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66197" y="4250531"/>
              <a:ext cx="984855" cy="17565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7325" y="4419600"/>
              <a:ext cx="1238250" cy="32385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33003" y="4250531"/>
              <a:ext cx="1860366" cy="2218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1750" y="4419600"/>
              <a:ext cx="1162050" cy="32385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609975" y="4419600"/>
              <a:ext cx="628650" cy="32385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48250" y="4301377"/>
              <a:ext cx="564356" cy="12480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33850" y="4419600"/>
              <a:ext cx="1171575" cy="32385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95234" y="4255153"/>
              <a:ext cx="1132174" cy="2172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10175" y="4419600"/>
              <a:ext cx="857250" cy="32385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18992" y="4250531"/>
              <a:ext cx="879079" cy="22187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81055" y="4250531"/>
              <a:ext cx="1279525" cy="22187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43600" y="4419600"/>
              <a:ext cx="2362200" cy="3238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9238894" y="4259776"/>
            <a:ext cx="916929" cy="21263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210800" y="4264398"/>
            <a:ext cx="737271" cy="16178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457325" y="4955381"/>
            <a:ext cx="6155690" cy="483870"/>
            <a:chOff x="1457325" y="4955381"/>
            <a:chExt cx="6155690" cy="483870"/>
          </a:xfrm>
        </p:grpSpPr>
        <p:sp>
          <p:nvSpPr>
            <p:cNvPr id="82" name="object 82"/>
            <p:cNvSpPr/>
            <p:nvPr/>
          </p:nvSpPr>
          <p:spPr>
            <a:xfrm>
              <a:off x="1457325" y="4960003"/>
              <a:ext cx="281527" cy="17102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832768" y="4969248"/>
              <a:ext cx="331469" cy="16178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57325" y="5124450"/>
              <a:ext cx="447675" cy="31432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47200" y="4960003"/>
              <a:ext cx="834966" cy="17102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809750" y="5124450"/>
              <a:ext cx="1047750" cy="31432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171079" y="4960003"/>
              <a:ext cx="1066223" cy="21725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733675" y="5124450"/>
              <a:ext cx="657225" cy="31432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319398" y="4955381"/>
              <a:ext cx="759265" cy="17565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86125" y="5124450"/>
              <a:ext cx="1276350" cy="31432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152306" y="4960003"/>
              <a:ext cx="737828" cy="17102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38650" y="5124450"/>
              <a:ext cx="1343025" cy="31432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10275" y="4955381"/>
              <a:ext cx="503195" cy="17565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00458" y="5006227"/>
              <a:ext cx="1012031" cy="171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76900" y="5124450"/>
              <a:ext cx="1219200" cy="31432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7690514" y="4983115"/>
            <a:ext cx="412011" cy="14791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76372" y="4957626"/>
            <a:ext cx="224117" cy="17512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57847" y="4960003"/>
            <a:ext cx="674158" cy="17102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200774" y="4964626"/>
            <a:ext cx="503195" cy="16640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80216" y="5674098"/>
            <a:ext cx="563132" cy="16178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171375" y="5664853"/>
            <a:ext cx="483053" cy="17102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52164" y="5660231"/>
            <a:ext cx="152540" cy="17565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90114" y="5664853"/>
            <a:ext cx="842451" cy="17102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09865" y="5664853"/>
            <a:ext cx="295373" cy="17102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85529" y="5664853"/>
            <a:ext cx="669015" cy="1710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28452" y="5664853"/>
            <a:ext cx="709238" cy="17102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19416" y="5660231"/>
            <a:ext cx="1622544" cy="17565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28966" y="5664853"/>
            <a:ext cx="416845" cy="17102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67330" y="5711077"/>
            <a:ext cx="1019060" cy="17102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3</a:t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0277" y="717168"/>
            <a:ext cx="909002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4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Total </a:t>
            </a:r>
            <a:r>
              <a:rPr sz="4800" spc="-24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Number </a:t>
            </a:r>
            <a:r>
              <a:rPr sz="4800" spc="-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4800" spc="-62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8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EachMissionOutcome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214234" y="1998599"/>
            <a:ext cx="3683635" cy="3387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13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query returns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count</a:t>
            </a:r>
            <a:r>
              <a:rPr sz="2000" spc="-2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ofeach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30"/>
              </a:lnSpc>
            </a:pP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93345">
              <a:lnSpc>
                <a:spcPct val="92300"/>
              </a:lnSpc>
              <a:spcBef>
                <a:spcPts val="131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nearly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99%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 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65"/>
              </a:lnSpc>
              <a:spcBef>
                <a:spcPts val="12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means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that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most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6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sz="2000" spc="-3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56870">
              <a:lnSpc>
                <a:spcPct val="92400"/>
              </a:lnSpc>
              <a:spcBef>
                <a:spcPts val="1240"/>
              </a:spcBef>
            </a:pP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an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unclear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 status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unfortunately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one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4975" y="2295525"/>
            <a:ext cx="3276600" cy="1238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764" y="789686"/>
            <a:ext cx="93548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3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Boosters </a:t>
            </a:r>
            <a:r>
              <a:rPr sz="4800" spc="-11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that </a:t>
            </a:r>
            <a:r>
              <a:rPr sz="4800" spc="-2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Carried</a:t>
            </a:r>
            <a:r>
              <a:rPr sz="4800" spc="-98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2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MaximumPayload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989191" y="2074481"/>
            <a:ext cx="4496435" cy="23571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89200"/>
              </a:lnSpc>
              <a:spcBef>
                <a:spcPts val="3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query returns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</a:t>
            </a:r>
            <a:r>
              <a:rPr sz="2000" spc="-3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that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carried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15600 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  <a:p>
            <a:pPr marL="12700" marR="117475">
              <a:lnSpc>
                <a:spcPts val="2250"/>
              </a:lnSpc>
              <a:spcBef>
                <a:spcPts val="1405"/>
              </a:spcBef>
            </a:pP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These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versions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similar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F9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B5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B10xx.xvariety.</a:t>
            </a:r>
            <a:endParaRPr sz="2000">
              <a:latin typeface="Carlito"/>
              <a:cs typeface="Carlito"/>
            </a:endParaRPr>
          </a:p>
          <a:p>
            <a:pPr marL="12700" marR="57785">
              <a:lnSpc>
                <a:spcPts val="2330"/>
              </a:lnSpc>
              <a:spcBef>
                <a:spcPts val="114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likely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indicates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versionthat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1971675"/>
            <a:ext cx="417195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849" y="2138082"/>
            <a:ext cx="5023350" cy="77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200" y="1781175"/>
            <a:ext cx="2867025" cy="140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90625" y="2819400"/>
            <a:ext cx="6677025" cy="1400175"/>
            <a:chOff x="1190625" y="2819400"/>
            <a:chExt cx="6677025" cy="1400175"/>
          </a:xfrm>
        </p:grpSpPr>
        <p:sp>
          <p:nvSpPr>
            <p:cNvPr id="7" name="object 7"/>
            <p:cNvSpPr/>
            <p:nvPr/>
          </p:nvSpPr>
          <p:spPr>
            <a:xfrm>
              <a:off x="1190625" y="2819400"/>
              <a:ext cx="3286125" cy="1400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10025" y="2819400"/>
              <a:ext cx="3857625" cy="14001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5" y="1504946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4"/>
                </a:lnTo>
                <a:lnTo>
                  <a:pt x="9972167" y="66424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480" y="840422"/>
            <a:ext cx="508698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sz="4800" spc="-72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Site</a:t>
            </a:r>
            <a:r>
              <a:rPr sz="4800" spc="-8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8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Locations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7244" y="5530532"/>
            <a:ext cx="9817100" cy="6210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2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left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map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shows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sites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map.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right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map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shows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Florida</a:t>
            </a:r>
            <a:r>
              <a:rPr sz="2000" spc="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sites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since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they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</a:t>
            </a:r>
            <a:r>
              <a:rPr sz="2000" spc="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sz="2000" spc="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other.</a:t>
            </a:r>
            <a:r>
              <a:rPr sz="2000" spc="-2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All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</a:t>
            </a:r>
            <a:r>
              <a:rPr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sites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near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7250" y="1800225"/>
            <a:ext cx="10277475" cy="3609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5" y="1504946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4"/>
                </a:lnTo>
                <a:lnTo>
                  <a:pt x="9972167" y="66424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480" y="840422"/>
            <a:ext cx="673608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29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Color-Coded</a:t>
            </a:r>
            <a:r>
              <a:rPr sz="4800" spc="-71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sz="4800" spc="-95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Markers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30312" y="5329237"/>
            <a:ext cx="9998710" cy="6210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2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Clusters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Folium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map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can be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clicked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display</a:t>
            </a:r>
            <a:r>
              <a:rPr sz="2000" spc="-2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icon)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(red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icon).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example</a:t>
            </a:r>
            <a:r>
              <a:rPr sz="2000" spc="-2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VAFB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shows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4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6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6075" y="1800225"/>
            <a:ext cx="5619750" cy="3514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90625" y="1504946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4"/>
                </a:lnTo>
                <a:lnTo>
                  <a:pt x="9972167" y="66424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480" y="840422"/>
            <a:ext cx="575373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3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Key </a:t>
            </a:r>
            <a:r>
              <a:rPr sz="4800" spc="-2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Location</a:t>
            </a:r>
            <a:r>
              <a:rPr sz="4800" spc="-118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Proximities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81722" y="5124767"/>
            <a:ext cx="9963150" cy="10693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 algn="just">
              <a:lnSpc>
                <a:spcPct val="80300"/>
              </a:lnSpc>
              <a:spcBef>
                <a:spcPts val="600"/>
              </a:spcBef>
            </a:pP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part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 close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transport. Launch sites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cities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sea 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avoid</a:t>
            </a:r>
            <a:r>
              <a:rPr sz="2000" spc="-2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rockets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falling</a:t>
            </a:r>
            <a:r>
              <a:rPr sz="2000" spc="-1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on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densely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25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95375" y="1838325"/>
            <a:ext cx="9210675" cy="3276600"/>
            <a:chOff x="1095375" y="1838325"/>
            <a:chExt cx="9210675" cy="3276600"/>
          </a:xfrm>
        </p:grpSpPr>
        <p:sp>
          <p:nvSpPr>
            <p:cNvPr id="7" name="object 7"/>
            <p:cNvSpPr/>
            <p:nvPr/>
          </p:nvSpPr>
          <p:spPr>
            <a:xfrm>
              <a:off x="1095375" y="1838325"/>
              <a:ext cx="8391525" cy="1724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00350" y="3552825"/>
              <a:ext cx="3409950" cy="1514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0300" y="3552825"/>
              <a:ext cx="4095750" cy="1562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8"/>
            <a:ext cx="12192000" cy="523875"/>
            <a:chOff x="0" y="6334128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1746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1746" y="457199"/>
                  </a:lnTo>
                  <a:lnTo>
                    <a:pt x="12191746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8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746" y="0"/>
                  </a:moveTo>
                  <a:lnTo>
                    <a:pt x="0" y="0"/>
                  </a:lnTo>
                  <a:lnTo>
                    <a:pt x="0" y="66277"/>
                  </a:lnTo>
                  <a:lnTo>
                    <a:pt x="12191746" y="66277"/>
                  </a:lnTo>
                  <a:lnTo>
                    <a:pt x="12191746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3480" y="1861756"/>
            <a:ext cx="7219315" cy="229044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 marR="5080">
              <a:lnSpc>
                <a:spcPts val="8190"/>
              </a:lnSpc>
              <a:spcBef>
                <a:spcPts val="1585"/>
              </a:spcBef>
              <a:tabLst>
                <a:tab pos="2614295" algn="l"/>
              </a:tabLst>
            </a:pPr>
            <a:r>
              <a:rPr sz="8000" spc="-275" dirty="0">
                <a:solidFill>
                  <a:srgbClr val="222222"/>
                </a:solidFill>
                <a:latin typeface="Trebuchet MS"/>
                <a:cs typeface="Trebuchet MS"/>
              </a:rPr>
              <a:t>Build </a:t>
            </a:r>
            <a:r>
              <a:rPr sz="8000" spc="15" dirty="0">
                <a:solidFill>
                  <a:srgbClr val="222222"/>
                </a:solidFill>
                <a:latin typeface="Trebuchet MS"/>
                <a:cs typeface="Trebuchet MS"/>
              </a:rPr>
              <a:t>a</a:t>
            </a:r>
            <a:r>
              <a:rPr sz="8000" spc="-197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8000" spc="-459" dirty="0">
                <a:solidFill>
                  <a:srgbClr val="222222"/>
                </a:solidFill>
                <a:latin typeface="Trebuchet MS"/>
                <a:cs typeface="Trebuchet MS"/>
              </a:rPr>
              <a:t>Dashboard  </a:t>
            </a:r>
            <a:r>
              <a:rPr sz="8000" spc="-35" dirty="0">
                <a:solidFill>
                  <a:srgbClr val="222222"/>
                </a:solidFill>
                <a:latin typeface="Trebuchet MS"/>
                <a:cs typeface="Trebuchet MS"/>
              </a:rPr>
              <a:t>with	</a:t>
            </a:r>
            <a:r>
              <a:rPr sz="8000" spc="-235" dirty="0">
                <a:solidFill>
                  <a:srgbClr val="222222"/>
                </a:solidFill>
                <a:latin typeface="Trebuchet MS"/>
                <a:cs typeface="Trebuchet MS"/>
              </a:rPr>
              <a:t>Plotly</a:t>
            </a:r>
            <a:r>
              <a:rPr sz="8000" spc="-116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8000" spc="-555" dirty="0">
                <a:solidFill>
                  <a:srgbClr val="222222"/>
                </a:solidFill>
                <a:latin typeface="Trebuchet MS"/>
                <a:cs typeface="Trebuchet MS"/>
              </a:rPr>
              <a:t>Dash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B3649A9-9381-5BE4-6248-BD93E63923AB}"/>
              </a:ext>
            </a:extLst>
          </p:cNvPr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5" y="1504946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4"/>
                </a:lnTo>
                <a:lnTo>
                  <a:pt x="9972167" y="66424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480" y="840422"/>
            <a:ext cx="909955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33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Successful</a:t>
            </a:r>
            <a:r>
              <a:rPr sz="4800" spc="-8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LaunchesAcross</a:t>
            </a:r>
            <a:r>
              <a:rPr sz="4800" spc="-83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sz="4800" spc="-99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Sites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45185" y="4770056"/>
            <a:ext cx="10654665" cy="11550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successful landings across all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LC-40 is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same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successful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landings,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but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majority of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performed</a:t>
            </a:r>
            <a:r>
              <a:rPr sz="2000" spc="-1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name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VAFB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smallest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share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may</a:t>
            </a:r>
            <a:r>
              <a:rPr sz="2000" spc="-2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be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due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smaller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sample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difficulty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launching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westcoast.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81200" y="1962150"/>
            <a:ext cx="7600950" cy="2800350"/>
            <a:chOff x="1981200" y="1962150"/>
            <a:chExt cx="7600950" cy="2800350"/>
          </a:xfrm>
        </p:grpSpPr>
        <p:sp>
          <p:nvSpPr>
            <p:cNvPr id="7" name="object 7"/>
            <p:cNvSpPr/>
            <p:nvPr/>
          </p:nvSpPr>
          <p:spPr>
            <a:xfrm>
              <a:off x="7972425" y="2190750"/>
              <a:ext cx="1085850" cy="666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1200" y="1962150"/>
              <a:ext cx="7600950" cy="28003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5" y="1504946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4"/>
                </a:lnTo>
                <a:lnTo>
                  <a:pt x="9972167" y="66424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3480" y="846483"/>
            <a:ext cx="918972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1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Highest</a:t>
            </a:r>
            <a:r>
              <a:rPr sz="4800" spc="-9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IN" sz="4800" spc="-9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Success</a:t>
            </a:r>
            <a:r>
              <a:rPr lang="en-IN"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Rate</a:t>
            </a:r>
            <a:r>
              <a:rPr lang="en-IN"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Launch</a:t>
            </a:r>
            <a:r>
              <a:rPr lang="en-IN"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Site</a:t>
            </a:r>
            <a:r>
              <a:rPr lang="en-IN" sz="4800" spc="-254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73480" y="5040312"/>
            <a:ext cx="90982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KSC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LC-39A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highest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rate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10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3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0125" y="2247900"/>
            <a:ext cx="2571750" cy="256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7775" y="2305050"/>
            <a:ext cx="3400425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9575" y="2428875"/>
            <a:ext cx="32385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5" y="1514472"/>
            <a:ext cx="9972675" cy="66675"/>
          </a:xfrm>
          <a:custGeom>
            <a:avLst/>
            <a:gdLst/>
            <a:ahLst/>
            <a:cxnLst/>
            <a:rect l="l" t="t" r="r" b="b"/>
            <a:pathLst>
              <a:path w="9972675" h="66675">
                <a:moveTo>
                  <a:pt x="9972167" y="0"/>
                </a:moveTo>
                <a:lnTo>
                  <a:pt x="0" y="0"/>
                </a:lnTo>
                <a:lnTo>
                  <a:pt x="0" y="66423"/>
                </a:lnTo>
                <a:lnTo>
                  <a:pt x="9972167" y="66423"/>
                </a:lnTo>
                <a:lnTo>
                  <a:pt x="9972167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" y="1743075"/>
            <a:ext cx="11210925" cy="253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3480" y="232410"/>
            <a:ext cx="8155940" cy="137795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1000"/>
              </a:spcBef>
            </a:pPr>
            <a:r>
              <a:rPr sz="4800" spc="-34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Payload</a:t>
            </a:r>
            <a:r>
              <a:rPr sz="4800" spc="-91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8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Mass</a:t>
            </a:r>
            <a:r>
              <a:rPr sz="4800" spc="-8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vs.</a:t>
            </a:r>
            <a:r>
              <a:rPr sz="4800" spc="-75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Successvs.</a:t>
            </a:r>
            <a:r>
              <a:rPr sz="4800" spc="-74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27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Booster  </a:t>
            </a:r>
            <a:r>
              <a:rPr sz="4800" spc="-3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Version</a:t>
            </a:r>
            <a:r>
              <a:rPr sz="4800" spc="-5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4800" spc="-31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Category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081722" y="4837747"/>
            <a:ext cx="9636125" cy="11836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Plotly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dashboard has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range 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max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Payload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15600.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Class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indicates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also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accounts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color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r>
              <a:rPr sz="2000" spc="-1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0-7500,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interestinglythere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payloads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0" y="866775"/>
            <a:ext cx="2695575" cy="52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43750" y="1295400"/>
            <a:ext cx="2466975" cy="38100"/>
          </a:xfrm>
          <a:custGeom>
            <a:avLst/>
            <a:gdLst/>
            <a:ahLst/>
            <a:cxnLst/>
            <a:rect l="l" t="t" r="r" b="b"/>
            <a:pathLst>
              <a:path w="2466975" h="38100">
                <a:moveTo>
                  <a:pt x="2466594" y="0"/>
                </a:moveTo>
                <a:lnTo>
                  <a:pt x="0" y="0"/>
                </a:lnTo>
                <a:lnTo>
                  <a:pt x="0" y="38100"/>
                </a:lnTo>
                <a:lnTo>
                  <a:pt x="2466594" y="38100"/>
                </a:lnTo>
                <a:lnTo>
                  <a:pt x="2466594" y="0"/>
                </a:lnTo>
                <a:close/>
              </a:path>
            </a:pathLst>
          </a:custGeom>
          <a:solidFill>
            <a:srgbClr val="B954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00050" y="377200"/>
            <a:ext cx="9972675" cy="537210"/>
            <a:chOff x="400050" y="377200"/>
            <a:chExt cx="9972675" cy="537210"/>
          </a:xfrm>
        </p:grpSpPr>
        <p:sp>
          <p:nvSpPr>
            <p:cNvPr id="6" name="object 6"/>
            <p:cNvSpPr/>
            <p:nvPr/>
          </p:nvSpPr>
          <p:spPr>
            <a:xfrm>
              <a:off x="464070" y="377200"/>
              <a:ext cx="3511981" cy="4671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050" y="857238"/>
              <a:ext cx="9972675" cy="57150"/>
            </a:xfrm>
            <a:custGeom>
              <a:avLst/>
              <a:gdLst/>
              <a:ahLst/>
              <a:cxnLst/>
              <a:rect l="l" t="t" r="r" b="b"/>
              <a:pathLst>
                <a:path w="9972675" h="57150">
                  <a:moveTo>
                    <a:pt x="9972167" y="0"/>
                  </a:moveTo>
                  <a:lnTo>
                    <a:pt x="0" y="0"/>
                  </a:lnTo>
                  <a:lnTo>
                    <a:pt x="0" y="56907"/>
                  </a:lnTo>
                  <a:lnTo>
                    <a:pt x="9972167" y="56907"/>
                  </a:lnTo>
                  <a:lnTo>
                    <a:pt x="9972167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36389" y="1387194"/>
            <a:ext cx="151130" cy="33248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815"/>
              </a:spcBef>
            </a:pPr>
            <a:r>
              <a:rPr sz="2150" spc="5" dirty="0">
                <a:solidFill>
                  <a:srgbClr val="1F455A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720"/>
              </a:spcBef>
            </a:pPr>
            <a:r>
              <a:rPr sz="2150" spc="10" dirty="0">
                <a:solidFill>
                  <a:srgbClr val="1F455A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2150" spc="5" dirty="0">
                <a:solidFill>
                  <a:srgbClr val="1F455A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2150" spc="5" dirty="0">
                <a:solidFill>
                  <a:srgbClr val="1F455A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150" spc="5" dirty="0">
                <a:solidFill>
                  <a:srgbClr val="1F455A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540" y="1553722"/>
            <a:ext cx="1672715" cy="215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5713" y="1567493"/>
            <a:ext cx="838441" cy="25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0475" y="1567493"/>
            <a:ext cx="551563" cy="257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886325" y="1457325"/>
            <a:ext cx="6867525" cy="4800600"/>
            <a:chOff x="4886325" y="1457325"/>
            <a:chExt cx="6867525" cy="4800600"/>
          </a:xfrm>
        </p:grpSpPr>
        <p:sp>
          <p:nvSpPr>
            <p:cNvPr id="13" name="object 13"/>
            <p:cNvSpPr/>
            <p:nvPr/>
          </p:nvSpPr>
          <p:spPr>
            <a:xfrm>
              <a:off x="8239125" y="1457325"/>
              <a:ext cx="1143000" cy="381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2450" y="1876425"/>
              <a:ext cx="1876425" cy="3905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15525" y="1876425"/>
              <a:ext cx="800100" cy="3905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82275" y="1876425"/>
              <a:ext cx="1171575" cy="3905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14535" y="1986690"/>
              <a:ext cx="833579" cy="26188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05375" y="2219325"/>
              <a:ext cx="523875" cy="3810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24475" y="2219325"/>
              <a:ext cx="381000" cy="3810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33894" y="1991285"/>
              <a:ext cx="183776" cy="20215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9361" y="1977502"/>
              <a:ext cx="1400651" cy="27107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14975" y="2219325"/>
              <a:ext cx="1219200" cy="381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9400" y="2219325"/>
              <a:ext cx="342900" cy="381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33359" y="1977502"/>
              <a:ext cx="466848" cy="2159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00850" y="2219325"/>
              <a:ext cx="1619250" cy="381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62950" y="2219325"/>
              <a:ext cx="895350" cy="3810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5750" y="2638425"/>
              <a:ext cx="1590675" cy="3810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63075" y="2638425"/>
              <a:ext cx="790575" cy="3810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20300" y="2638425"/>
              <a:ext cx="466725" cy="3810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72725" y="2638425"/>
              <a:ext cx="1076325" cy="3810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32883" y="2739412"/>
              <a:ext cx="999485" cy="26624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05375" y="2971800"/>
              <a:ext cx="1038225" cy="3905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9934" y="2739412"/>
              <a:ext cx="528127" cy="2111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86450" y="2971800"/>
              <a:ext cx="295275" cy="3905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00875" y="3400425"/>
              <a:ext cx="476250" cy="38100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53300" y="3400425"/>
              <a:ext cx="1495425" cy="38100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86800" y="3400425"/>
              <a:ext cx="847725" cy="38100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91650" y="3400425"/>
              <a:ext cx="1028700" cy="3810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25100" y="3400425"/>
              <a:ext cx="381000" cy="38100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34250" y="3714750"/>
              <a:ext cx="2219325" cy="5334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24725" y="4152900"/>
              <a:ext cx="2028825" cy="28575"/>
            </a:xfrm>
            <a:custGeom>
              <a:avLst/>
              <a:gdLst/>
              <a:ahLst/>
              <a:cxnLst/>
              <a:rect l="l" t="t" r="r" b="b"/>
              <a:pathLst>
                <a:path w="2028825" h="28575">
                  <a:moveTo>
                    <a:pt x="2028698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028698" y="28575"/>
                  </a:lnTo>
                  <a:lnTo>
                    <a:pt x="2028698" y="0"/>
                  </a:lnTo>
                  <a:close/>
                </a:path>
              </a:pathLst>
            </a:custGeom>
            <a:solidFill>
              <a:srgbClr val="B95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81825" y="4286250"/>
              <a:ext cx="533400" cy="3810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81875" y="4286250"/>
              <a:ext cx="428625" cy="3810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67625" y="4286250"/>
              <a:ext cx="123823" cy="3810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95488" y="4396418"/>
              <a:ext cx="838441" cy="2524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9775" y="4401009"/>
              <a:ext cx="183265" cy="19279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76603" y="4387238"/>
              <a:ext cx="807720" cy="21115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86325" y="4610100"/>
              <a:ext cx="1809750" cy="38100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00825" y="4610100"/>
              <a:ext cx="619125" cy="38100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34225" y="4610100"/>
              <a:ext cx="838200" cy="38100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96225" y="4610100"/>
              <a:ext cx="409575" cy="38100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39125" y="4610100"/>
              <a:ext cx="838200" cy="38100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982075" y="4610100"/>
              <a:ext cx="1114425" cy="38100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86325" y="4924425"/>
              <a:ext cx="1266825" cy="38100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57900" y="4924425"/>
              <a:ext cx="1009650" cy="38100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91350" y="4924425"/>
              <a:ext cx="2771775" cy="38100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67875" y="4924425"/>
              <a:ext cx="1314450" cy="38100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86325" y="5238750"/>
              <a:ext cx="762000" cy="38100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495925" y="5238750"/>
              <a:ext cx="1028700" cy="38100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38900" y="5238750"/>
              <a:ext cx="1800225" cy="38100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43875" y="5238750"/>
              <a:ext cx="504825" cy="38100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91550" y="5238750"/>
              <a:ext cx="628650" cy="38100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134475" y="5238750"/>
              <a:ext cx="914400" cy="3810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86325" y="5562600"/>
              <a:ext cx="1019175" cy="38100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81675" y="5562600"/>
              <a:ext cx="3952875" cy="38100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582150" y="5562600"/>
              <a:ext cx="514350" cy="38100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1725" y="5562600"/>
              <a:ext cx="1209675" cy="38100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86325" y="5876925"/>
              <a:ext cx="1647825" cy="38100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400800" y="5876925"/>
              <a:ext cx="1019175" cy="38100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77100" y="5876925"/>
              <a:ext cx="1524000" cy="38100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6614929" y="2766955"/>
            <a:ext cx="279338" cy="18361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81450" y="2734822"/>
            <a:ext cx="855586" cy="2708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14535" y="3508001"/>
            <a:ext cx="833579" cy="2554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29300" y="3515183"/>
            <a:ext cx="178443" cy="1927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76950" y="3524364"/>
            <a:ext cx="851899" cy="18820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7682" y="2154255"/>
            <a:ext cx="2990850" cy="29146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834" y="2138082"/>
            <a:ext cx="4638382" cy="77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90625" y="1781175"/>
            <a:ext cx="9334500" cy="2438400"/>
            <a:chOff x="1190625" y="1781175"/>
            <a:chExt cx="9334500" cy="2438400"/>
          </a:xfrm>
        </p:grpSpPr>
        <p:sp>
          <p:nvSpPr>
            <p:cNvPr id="6" name="object 6"/>
            <p:cNvSpPr/>
            <p:nvPr/>
          </p:nvSpPr>
          <p:spPr>
            <a:xfrm>
              <a:off x="6105525" y="1781175"/>
              <a:ext cx="4419600" cy="1400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625" y="2819400"/>
              <a:ext cx="7038975" cy="1400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1710" y="5018786"/>
            <a:ext cx="9359900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  <a:tabLst>
                <a:tab pos="3462654" algn="l"/>
              </a:tabLst>
            </a:pPr>
            <a:r>
              <a:rPr spc="-145" dirty="0">
                <a:solidFill>
                  <a:srgbClr val="5F6C52"/>
                </a:solidFill>
              </a:rPr>
              <a:t>GRIDSEARCHCV(CV=10)	</a:t>
            </a:r>
            <a:r>
              <a:rPr spc="-35" dirty="0">
                <a:solidFill>
                  <a:srgbClr val="5F6C52"/>
                </a:solidFill>
              </a:rPr>
              <a:t>ON</a:t>
            </a:r>
            <a:r>
              <a:rPr spc="-505" dirty="0">
                <a:solidFill>
                  <a:srgbClr val="5F6C52"/>
                </a:solidFill>
              </a:rPr>
              <a:t> </a:t>
            </a:r>
            <a:r>
              <a:rPr spc="-140" dirty="0">
                <a:solidFill>
                  <a:srgbClr val="5F6C52"/>
                </a:solidFill>
              </a:rPr>
              <a:t>LOGISTIC </a:t>
            </a:r>
            <a:r>
              <a:rPr spc="-114" dirty="0">
                <a:solidFill>
                  <a:srgbClr val="5F6C52"/>
                </a:solidFill>
              </a:rPr>
              <a:t>REGRESSION,SVM, </a:t>
            </a:r>
            <a:r>
              <a:rPr spc="-140" dirty="0">
                <a:solidFill>
                  <a:srgbClr val="5F6C52"/>
                </a:solidFill>
              </a:rPr>
              <a:t>DECISION</a:t>
            </a:r>
          </a:p>
          <a:p>
            <a:pPr marL="12700">
              <a:lnSpc>
                <a:spcPts val="2790"/>
              </a:lnSpc>
            </a:pPr>
            <a:r>
              <a:rPr spc="-145" dirty="0">
                <a:solidFill>
                  <a:srgbClr val="5F6C52"/>
                </a:solidFill>
              </a:rPr>
              <a:t>TREE, </a:t>
            </a:r>
            <a:r>
              <a:rPr spc="-114" dirty="0">
                <a:solidFill>
                  <a:srgbClr val="5F6C52"/>
                </a:solidFill>
              </a:rPr>
              <a:t>AND</a:t>
            </a:r>
            <a:r>
              <a:rPr spc="300" dirty="0">
                <a:solidFill>
                  <a:srgbClr val="5F6C52"/>
                </a:solidFill>
              </a:rPr>
              <a:t> </a:t>
            </a:r>
            <a:r>
              <a:rPr spc="-165" dirty="0">
                <a:solidFill>
                  <a:srgbClr val="5F6C52"/>
                </a:solidFill>
              </a:rPr>
              <a:t>KNN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81591"/>
            <a:ext cx="12192000" cy="1876425"/>
          </a:xfrm>
          <a:custGeom>
            <a:avLst/>
            <a:gdLst/>
            <a:ahLst/>
            <a:cxnLst/>
            <a:rect l="l" t="t" r="r" b="b"/>
            <a:pathLst>
              <a:path w="12192000" h="1876425">
                <a:moveTo>
                  <a:pt x="12191746" y="6337"/>
                </a:moveTo>
                <a:lnTo>
                  <a:pt x="0" y="6337"/>
                </a:lnTo>
                <a:lnTo>
                  <a:pt x="0" y="1876158"/>
                </a:lnTo>
                <a:lnTo>
                  <a:pt x="12191746" y="1876158"/>
                </a:lnTo>
                <a:lnTo>
                  <a:pt x="12191746" y="6337"/>
                </a:lnTo>
                <a:close/>
              </a:path>
              <a:path w="12192000" h="1876425">
                <a:moveTo>
                  <a:pt x="12191746" y="0"/>
                </a:moveTo>
                <a:lnTo>
                  <a:pt x="0" y="0"/>
                </a:lnTo>
                <a:lnTo>
                  <a:pt x="0" y="6083"/>
                </a:lnTo>
                <a:lnTo>
                  <a:pt x="12191746" y="6083"/>
                </a:lnTo>
                <a:lnTo>
                  <a:pt x="1219174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480" y="300355"/>
            <a:ext cx="397891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25" dirty="0">
                <a:solidFill>
                  <a:srgbClr val="1F455A"/>
                </a:solidFill>
                <a:latin typeface="Trebuchet MS"/>
                <a:cs typeface="Trebuchet MS"/>
              </a:rPr>
              <a:t>ClassificationAccuracy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3480" y="4938077"/>
            <a:ext cx="8989060" cy="1217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7071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models had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virtually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same accuracy on the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set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83.33%accuracy, 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except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tree </a:t>
            </a:r>
            <a:r>
              <a:rPr sz="1550" spc="-60" dirty="0">
                <a:solidFill>
                  <a:srgbClr val="FFFFFF"/>
                </a:solidFill>
                <a:latin typeface="Carlito"/>
                <a:cs typeface="Carlito"/>
              </a:rPr>
              <a:t>classifier 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550" spc="-40" dirty="0">
                <a:solidFill>
                  <a:srgbClr val="FFFFFF"/>
                </a:solidFill>
                <a:latin typeface="Carlito"/>
                <a:cs typeface="Carlito"/>
              </a:rPr>
              <a:t>72,23</a:t>
            </a:r>
            <a:r>
              <a:rPr sz="155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%.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noted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is small</a:t>
            </a:r>
            <a:r>
              <a:rPr sz="155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55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sz="155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55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18.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155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cause</a:t>
            </a:r>
            <a:r>
              <a:rPr sz="155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large</a:t>
            </a:r>
            <a:r>
              <a:rPr sz="155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variance</a:t>
            </a:r>
            <a:r>
              <a:rPr sz="155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sz="155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results,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those</a:t>
            </a:r>
            <a:r>
              <a:rPr sz="155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Decision</a:t>
            </a:r>
            <a:r>
              <a:rPr sz="155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sz="155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Classifier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sz="155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repeated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runs.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9425" y="1333500"/>
            <a:ext cx="5695950" cy="3019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914916"/>
            <a:ext cx="12192000" cy="66675"/>
          </a:xfrm>
          <a:custGeom>
            <a:avLst/>
            <a:gdLst/>
            <a:ahLst/>
            <a:cxnLst/>
            <a:rect l="l" t="t" r="r" b="b"/>
            <a:pathLst>
              <a:path w="12192000" h="66675">
                <a:moveTo>
                  <a:pt x="12191746" y="0"/>
                </a:moveTo>
                <a:lnTo>
                  <a:pt x="0" y="0"/>
                </a:lnTo>
                <a:lnTo>
                  <a:pt x="0" y="66277"/>
                </a:lnTo>
                <a:lnTo>
                  <a:pt x="12191746" y="66277"/>
                </a:lnTo>
                <a:lnTo>
                  <a:pt x="12191746" y="0"/>
                </a:lnTo>
                <a:close/>
              </a:path>
            </a:pathLst>
          </a:custGeom>
          <a:solidFill>
            <a:srgbClr val="2F6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3480" y="6235620"/>
            <a:ext cx="442214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sz="155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55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-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determine</a:t>
            </a:r>
            <a:r>
              <a:rPr sz="155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best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16"/>
            <a:ext cx="12192000" cy="1943100"/>
            <a:chOff x="0" y="4914916"/>
            <a:chExt cx="12192000" cy="1943100"/>
          </a:xfrm>
          <a:solidFill>
            <a:srgbClr val="0070C0"/>
          </a:solidFill>
        </p:grpSpPr>
        <p:sp>
          <p:nvSpPr>
            <p:cNvPr id="3" name="object 3"/>
            <p:cNvSpPr/>
            <p:nvPr/>
          </p:nvSpPr>
          <p:spPr>
            <a:xfrm>
              <a:off x="0" y="4981574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1746" y="0"/>
                  </a:moveTo>
                  <a:lnTo>
                    <a:pt x="0" y="0"/>
                  </a:lnTo>
                  <a:lnTo>
                    <a:pt x="0" y="1876170"/>
                  </a:lnTo>
                  <a:lnTo>
                    <a:pt x="12191746" y="1876170"/>
                  </a:lnTo>
                  <a:lnTo>
                    <a:pt x="1219174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914916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746" y="0"/>
                  </a:moveTo>
                  <a:lnTo>
                    <a:pt x="0" y="0"/>
                  </a:lnTo>
                  <a:lnTo>
                    <a:pt x="0" y="66277"/>
                  </a:lnTo>
                  <a:lnTo>
                    <a:pt x="12191746" y="66277"/>
                  </a:lnTo>
                  <a:lnTo>
                    <a:pt x="1219174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3480" y="394080"/>
            <a:ext cx="30765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00" dirty="0">
                <a:solidFill>
                  <a:srgbClr val="1F455A"/>
                </a:solidFill>
                <a:latin typeface="Trebuchet MS"/>
                <a:cs typeface="Trebuchet MS"/>
              </a:rPr>
              <a:t>Confusion</a:t>
            </a:r>
            <a:r>
              <a:rPr sz="3600" spc="-770" dirty="0">
                <a:solidFill>
                  <a:srgbClr val="1F455A"/>
                </a:solidFill>
                <a:latin typeface="Trebuchet MS"/>
                <a:cs typeface="Trebuchet MS"/>
              </a:rPr>
              <a:t> </a:t>
            </a:r>
            <a:r>
              <a:rPr sz="3600" spc="-75" dirty="0">
                <a:solidFill>
                  <a:srgbClr val="1F455A"/>
                </a:solidFill>
                <a:latin typeface="Trebuchet MS"/>
                <a:cs typeface="Trebuchet MS"/>
              </a:rPr>
              <a:t>Matrix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480" y="5010016"/>
            <a:ext cx="8549640" cy="12979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55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performed</a:t>
            </a:r>
            <a:r>
              <a:rPr sz="15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 for</a:t>
            </a:r>
            <a:r>
              <a:rPr sz="155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 test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set,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55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 across</a:t>
            </a:r>
            <a:r>
              <a:rPr sz="155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55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models.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models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550" spc="25" dirty="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true label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55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 models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unsuccessful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when the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true label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unsuccessful</a:t>
            </a:r>
            <a:r>
              <a:rPr sz="155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ts val="1789"/>
              </a:lnSpc>
              <a:spcBef>
                <a:spcPts val="395"/>
              </a:spcBef>
            </a:pP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5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predicted</a:t>
            </a:r>
            <a:r>
              <a:rPr sz="155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55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55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landings</a:t>
            </a:r>
            <a:r>
              <a:rPr sz="155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sz="155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5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true</a:t>
            </a:r>
            <a:r>
              <a:rPr sz="155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55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55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unsuccessful</a:t>
            </a:r>
            <a:r>
              <a:rPr sz="155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landings</a:t>
            </a:r>
            <a:r>
              <a:rPr sz="155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(false</a:t>
            </a:r>
            <a:r>
              <a:rPr sz="155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positives).</a:t>
            </a:r>
            <a:endParaRPr sz="1550">
              <a:latin typeface="Carlito"/>
              <a:cs typeface="Carlito"/>
            </a:endParaRPr>
          </a:p>
          <a:p>
            <a:pPr marR="303530" algn="r">
              <a:lnSpc>
                <a:spcPts val="1010"/>
              </a:lnSpc>
            </a:pPr>
            <a:r>
              <a:rPr sz="900" spc="-20" dirty="0">
                <a:solidFill>
                  <a:srgbClr val="90C225"/>
                </a:solidFill>
                <a:latin typeface="Trebuchet MS"/>
                <a:cs typeface="Trebuchet MS"/>
              </a:rPr>
              <a:t>42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6575" y="1219200"/>
            <a:ext cx="4543425" cy="345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6444" y="2333307"/>
            <a:ext cx="2188845" cy="854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80"/>
              </a:spcBef>
            </a:pPr>
            <a:r>
              <a:rPr sz="1800" spc="-20" dirty="0">
                <a:latin typeface="Carlito"/>
                <a:cs typeface="Carlito"/>
              </a:rPr>
              <a:t>Correct </a:t>
            </a:r>
            <a:r>
              <a:rPr sz="1800" spc="-15" dirty="0">
                <a:latin typeface="Carlito"/>
                <a:cs typeface="Carlito"/>
              </a:rPr>
              <a:t>predictions </a:t>
            </a:r>
            <a:r>
              <a:rPr sz="1800" spc="-25" dirty="0">
                <a:latin typeface="Carlito"/>
                <a:cs typeface="Carlito"/>
              </a:rPr>
              <a:t>are  </a:t>
            </a:r>
            <a:r>
              <a:rPr sz="1800" spc="10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20" dirty="0">
                <a:latin typeface="Carlito"/>
                <a:cs typeface="Carlito"/>
              </a:rPr>
              <a:t>diagonal </a:t>
            </a:r>
            <a:r>
              <a:rPr sz="1800" spc="-30" dirty="0">
                <a:latin typeface="Carlito"/>
                <a:cs typeface="Carlito"/>
              </a:rPr>
              <a:t>from </a:t>
            </a:r>
            <a:r>
              <a:rPr sz="1800" spc="-20" dirty="0">
                <a:latin typeface="Carlito"/>
                <a:cs typeface="Carlito"/>
              </a:rPr>
              <a:t>top  </a:t>
            </a:r>
            <a:r>
              <a:rPr sz="1800" dirty="0">
                <a:latin typeface="Carlito"/>
                <a:cs typeface="Carlito"/>
              </a:rPr>
              <a:t>left </a:t>
            </a:r>
            <a:r>
              <a:rPr sz="1800" spc="-5" dirty="0">
                <a:latin typeface="Carlito"/>
                <a:cs typeface="Carlito"/>
              </a:rPr>
              <a:t>to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bottomright.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6480" y="6268958"/>
            <a:ext cx="3602354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spc="10" dirty="0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predict </a:t>
            </a:r>
            <a:r>
              <a:rPr sz="1550" spc="-5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55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landings.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1735" y="961072"/>
            <a:ext cx="27508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7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800" spc="-69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800" spc="-6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800" spc="-7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4800" spc="-71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4800" spc="-64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4800" spc="-6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800" spc="-6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800" spc="-69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48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81735" y="1719262"/>
            <a:ext cx="9608185" cy="37172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75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Our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task: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develop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Space</a:t>
            </a:r>
            <a:r>
              <a:rPr sz="2000" spc="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Y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who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wants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bid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goal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predict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when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Stage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will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successfully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save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~$100</a:t>
            </a:r>
            <a:r>
              <a:rPr sz="2000" spc="-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million</a:t>
            </a:r>
            <a:r>
              <a:rPr sz="2000" spc="-1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ct val="100000"/>
              </a:lnSpc>
              <a:spcBef>
                <a:spcPts val="45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Used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sz="2000" spc="-2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API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scraping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sz="2000" spc="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Createddatalabels</a:t>
            </a:r>
            <a:r>
              <a:rPr sz="2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storeddata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intoa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rlito"/>
                <a:cs typeface="Carlito"/>
              </a:rPr>
              <a:t>DB2</a:t>
            </a:r>
            <a:r>
              <a:rPr sz="2000" spc="-2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SQL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3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ct val="100000"/>
              </a:lnSpc>
              <a:spcBef>
                <a:spcPts val="455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We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createda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an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r>
              <a:rPr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>
              <a:latin typeface="Carlito"/>
              <a:cs typeface="Carlito"/>
            </a:endParaRPr>
          </a:p>
          <a:p>
            <a:pPr marL="193675" marR="5080" indent="-180975">
              <a:lnSpc>
                <a:spcPct val="92300"/>
              </a:lnSpc>
              <a:spcBef>
                <a:spcPts val="56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use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model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predict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high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accuracy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whether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will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Carlito"/>
                <a:cs typeface="Carlito"/>
              </a:rPr>
              <a:t>have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Stage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beforelaunch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determine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whether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should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made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>
              <a:latin typeface="Carlito"/>
              <a:cs typeface="Carlito"/>
            </a:endParaRPr>
          </a:p>
          <a:p>
            <a:pPr marL="193675" indent="-180975">
              <a:lnSpc>
                <a:spcPts val="233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More</a:t>
            </a:r>
            <a:r>
              <a:rPr sz="2000" spc="-1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should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collected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better</a:t>
            </a:r>
            <a:r>
              <a:rPr sz="2000" spc="-1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best</a:t>
            </a:r>
            <a:r>
              <a:rPr sz="20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193675">
              <a:lnSpc>
                <a:spcPts val="2330"/>
              </a:lnSpc>
            </a:pP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improvethe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66204" y="915322"/>
            <a:ext cx="20713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66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4800" spc="-65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PP</a:t>
            </a:r>
            <a:r>
              <a:rPr sz="4800" spc="-69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800" spc="-6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4800" spc="-70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4800" spc="-66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800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87767" y="1868106"/>
            <a:ext cx="10024716" cy="268496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1915160">
              <a:lnSpc>
                <a:spcPct val="153300"/>
              </a:lnSpc>
              <a:spcBef>
                <a:spcPts val="170"/>
              </a:spcBef>
            </a:pP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000" u="heavy" spc="-10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1915160">
              <a:lnSpc>
                <a:spcPct val="153300"/>
              </a:lnSpc>
              <a:spcBef>
                <a:spcPts val="170"/>
              </a:spcBef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shyanka21/Applied-Data-Science-Capstone---IBM (github.com)</a:t>
            </a:r>
            <a:endParaRPr lang="en-IN" sz="2000" u="heavy" spc="-10" dirty="0">
              <a:solidFill>
                <a:schemeClr val="accent1">
                  <a:lumMod val="50000"/>
                </a:schemeClr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1915160">
              <a:lnSpc>
                <a:spcPct val="153300"/>
              </a:lnSpc>
              <a:spcBef>
                <a:spcPts val="170"/>
              </a:spcBef>
            </a:pP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sz="2000" u="heavy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All</a:t>
            </a:r>
            <a:r>
              <a:rPr sz="2000" u="heavy" spc="-1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</a:t>
            </a:r>
            <a:endParaRPr lang="en-IN" sz="2000" u="heavy" spc="-1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2000" spc="5" dirty="0">
                <a:latin typeface="Trebuchet MS"/>
                <a:cs typeface="Trebuchet MS"/>
              </a:rPr>
              <a:t>SpaceX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data  Wikipedia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4437" y="4348226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8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0625" y="2790825"/>
            <a:ext cx="7077075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4343" y="4482192"/>
            <a:ext cx="1586812" cy="22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861794" y="4486798"/>
            <a:ext cx="1153795" cy="216535"/>
            <a:chOff x="2861794" y="4486798"/>
            <a:chExt cx="1153795" cy="216535"/>
          </a:xfrm>
        </p:grpSpPr>
        <p:sp>
          <p:nvSpPr>
            <p:cNvPr id="7" name="object 7"/>
            <p:cNvSpPr/>
            <p:nvPr/>
          </p:nvSpPr>
          <p:spPr>
            <a:xfrm>
              <a:off x="2861794" y="4486798"/>
              <a:ext cx="391539" cy="2164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94624" y="4486798"/>
              <a:ext cx="720871" cy="2164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61869" y="4482192"/>
            <a:ext cx="1909445" cy="267335"/>
            <a:chOff x="4061869" y="4482192"/>
            <a:chExt cx="1909445" cy="267335"/>
          </a:xfrm>
        </p:grpSpPr>
        <p:sp>
          <p:nvSpPr>
            <p:cNvPr id="10" name="object 10"/>
            <p:cNvSpPr/>
            <p:nvPr/>
          </p:nvSpPr>
          <p:spPr>
            <a:xfrm>
              <a:off x="4061869" y="4482192"/>
              <a:ext cx="1837131" cy="2210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8946" y="4661806"/>
              <a:ext cx="41763" cy="875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29325" y="4362450"/>
            <a:ext cx="4533900" cy="419100"/>
            <a:chOff x="6029325" y="4362450"/>
            <a:chExt cx="4533900" cy="419100"/>
          </a:xfrm>
        </p:grpSpPr>
        <p:sp>
          <p:nvSpPr>
            <p:cNvPr id="13" name="object 13"/>
            <p:cNvSpPr/>
            <p:nvPr/>
          </p:nvSpPr>
          <p:spPr>
            <a:xfrm>
              <a:off x="6029325" y="4362450"/>
              <a:ext cx="2171700" cy="419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7200" y="4362450"/>
              <a:ext cx="2486025" cy="419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22663" y="4705350"/>
            <a:ext cx="2653030" cy="419100"/>
            <a:chOff x="1222663" y="4705350"/>
            <a:chExt cx="2653030" cy="419100"/>
          </a:xfrm>
        </p:grpSpPr>
        <p:sp>
          <p:nvSpPr>
            <p:cNvPr id="16" name="object 16"/>
            <p:cNvSpPr/>
            <p:nvPr/>
          </p:nvSpPr>
          <p:spPr>
            <a:xfrm>
              <a:off x="1222663" y="4825092"/>
              <a:ext cx="1881125" cy="2210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86100" y="4705350"/>
              <a:ext cx="95250" cy="419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9925" y="4829698"/>
              <a:ext cx="665253" cy="2164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966032" y="4825092"/>
            <a:ext cx="1080135" cy="221615"/>
            <a:chOff x="3966032" y="4825092"/>
            <a:chExt cx="1080135" cy="221615"/>
          </a:xfrm>
        </p:grpSpPr>
        <p:sp>
          <p:nvSpPr>
            <p:cNvPr id="20" name="object 20"/>
            <p:cNvSpPr/>
            <p:nvPr/>
          </p:nvSpPr>
          <p:spPr>
            <a:xfrm>
              <a:off x="3966032" y="4829698"/>
              <a:ext cx="230052" cy="2164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23822" y="4825092"/>
              <a:ext cx="821767" cy="221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095875" y="4705350"/>
            <a:ext cx="1685925" cy="419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5</a:t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3"/>
            <a:ext cx="12192000" cy="523875"/>
            <a:chOff x="0" y="6334123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3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2000" y="0"/>
                  </a:moveTo>
                  <a:lnTo>
                    <a:pt x="0" y="0"/>
                  </a:lnTo>
                  <a:lnTo>
                    <a:pt x="0" y="66549"/>
                  </a:lnTo>
                  <a:lnTo>
                    <a:pt x="12192000" y="6654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6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90625" y="1019955"/>
            <a:ext cx="9972675" cy="582295"/>
            <a:chOff x="1190625" y="1019955"/>
            <a:chExt cx="9972675" cy="582295"/>
          </a:xfrm>
        </p:grpSpPr>
        <p:sp>
          <p:nvSpPr>
            <p:cNvPr id="6" name="object 6"/>
            <p:cNvSpPr/>
            <p:nvPr/>
          </p:nvSpPr>
          <p:spPr>
            <a:xfrm>
              <a:off x="1254690" y="1019955"/>
              <a:ext cx="3821077" cy="5817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625" y="1495425"/>
              <a:ext cx="9972675" cy="57150"/>
            </a:xfrm>
            <a:custGeom>
              <a:avLst/>
              <a:gdLst/>
              <a:ahLst/>
              <a:cxnLst/>
              <a:rect l="l" t="t" r="r" b="b"/>
              <a:pathLst>
                <a:path w="9972675" h="57150">
                  <a:moveTo>
                    <a:pt x="9972167" y="0"/>
                  </a:moveTo>
                  <a:lnTo>
                    <a:pt x="0" y="0"/>
                  </a:lnTo>
                  <a:lnTo>
                    <a:pt x="0" y="56896"/>
                  </a:lnTo>
                  <a:lnTo>
                    <a:pt x="9972167" y="56896"/>
                  </a:lnTo>
                  <a:lnTo>
                    <a:pt x="9972167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51502" y="1876985"/>
            <a:ext cx="614786" cy="202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6572" y="1858607"/>
            <a:ext cx="1325386" cy="220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18571" y="1863201"/>
            <a:ext cx="1946213" cy="271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331" y="2221706"/>
            <a:ext cx="1194895" cy="175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6682" y="2221706"/>
            <a:ext cx="1098884" cy="175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7789" y="2221706"/>
            <a:ext cx="1626807" cy="221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34075" y="2226328"/>
            <a:ext cx="893716" cy="1710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4302" y="2221706"/>
            <a:ext cx="2063743" cy="2218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6135" y="2272552"/>
            <a:ext cx="563820" cy="1710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1491" y="2701401"/>
            <a:ext cx="1096080" cy="2159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2834" y="2701401"/>
            <a:ext cx="592420" cy="2159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8975" y="2696807"/>
            <a:ext cx="1411895" cy="2756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90323" y="3059906"/>
            <a:ext cx="2826927" cy="2218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90591" y="3110752"/>
            <a:ext cx="239485" cy="1248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95686" y="3059906"/>
            <a:ext cx="1169458" cy="1756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2648" y="3064528"/>
            <a:ext cx="417798" cy="1710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521" y="3059906"/>
            <a:ext cx="1459154" cy="1756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05424" y="3059906"/>
            <a:ext cx="1134533" cy="1756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1491" y="3441886"/>
            <a:ext cx="1096080" cy="2106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42809" y="3444263"/>
            <a:ext cx="1580029" cy="2662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90635" y="3444263"/>
            <a:ext cx="600022" cy="211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5954" y="3439672"/>
            <a:ext cx="1080262" cy="2708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61804" y="3444263"/>
            <a:ext cx="757494" cy="261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28563" y="3439672"/>
            <a:ext cx="743212" cy="2708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62875" y="3439672"/>
            <a:ext cx="1694996" cy="2157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72263" y="3444263"/>
            <a:ext cx="513144" cy="2111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323975" y="3786818"/>
            <a:ext cx="9258300" cy="604520"/>
            <a:chOff x="1323975" y="3786818"/>
            <a:chExt cx="9258300" cy="604520"/>
          </a:xfrm>
        </p:grpSpPr>
        <p:sp>
          <p:nvSpPr>
            <p:cNvPr id="35" name="object 35"/>
            <p:cNvSpPr/>
            <p:nvPr/>
          </p:nvSpPr>
          <p:spPr>
            <a:xfrm>
              <a:off x="1333155" y="3786818"/>
              <a:ext cx="560024" cy="23869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23975" y="4010025"/>
              <a:ext cx="1362075" cy="38100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33650" y="4010025"/>
              <a:ext cx="1676400" cy="38100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76700" y="4010025"/>
              <a:ext cx="2324100" cy="38100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67450" y="4010025"/>
              <a:ext cx="1000125" cy="3810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24700" y="4010025"/>
              <a:ext cx="1200150" cy="38100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72450" y="4010025"/>
              <a:ext cx="1571625" cy="3810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77400" y="4010025"/>
              <a:ext cx="904875" cy="3810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351491" y="4622986"/>
            <a:ext cx="1096080" cy="2106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6575" y="4620772"/>
            <a:ext cx="1366359" cy="26624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14232" y="4620772"/>
            <a:ext cx="1075685" cy="2708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85270" y="4620772"/>
            <a:ext cx="736133" cy="2708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19422" y="4620772"/>
            <a:ext cx="2927154" cy="21574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81087" y="1735704"/>
            <a:ext cx="572770" cy="34963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150" spc="5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150" spc="5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150" spc="5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50" spc="5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150" spc="5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solidFill>
                  <a:srgbClr val="2F6885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81175" y="4988578"/>
            <a:ext cx="697913" cy="17102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71001" y="4988578"/>
            <a:ext cx="837284" cy="17102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5477" y="4983956"/>
            <a:ext cx="615651" cy="22187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81118" y="4983956"/>
            <a:ext cx="1576973" cy="17565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6</a:t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87" y="1738376"/>
            <a:ext cx="9973310" cy="0"/>
          </a:xfrm>
          <a:custGeom>
            <a:avLst/>
            <a:gdLst/>
            <a:ahLst/>
            <a:cxnLst/>
            <a:rect l="l" t="t" r="r" b="b"/>
            <a:pathLst>
              <a:path w="9973310">
                <a:moveTo>
                  <a:pt x="0" y="0"/>
                </a:moveTo>
                <a:lnTo>
                  <a:pt x="9972738" y="0"/>
                </a:lnTo>
              </a:path>
            </a:pathLst>
          </a:custGeom>
          <a:ln w="6096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4244" y="826452"/>
            <a:ext cx="616140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290" dirty="0">
                <a:latin typeface="Trebuchet MS"/>
                <a:cs typeface="Trebuchet MS"/>
              </a:rPr>
              <a:t>Data </a:t>
            </a:r>
            <a:r>
              <a:rPr sz="4800" spc="-170" dirty="0">
                <a:latin typeface="Trebuchet MS"/>
                <a:cs typeface="Trebuchet MS"/>
              </a:rPr>
              <a:t>Collection</a:t>
            </a:r>
            <a:r>
              <a:rPr sz="4800" spc="-1040" dirty="0">
                <a:latin typeface="Trebuchet MS"/>
                <a:cs typeface="Trebuchet MS"/>
              </a:rPr>
              <a:t> </a:t>
            </a:r>
            <a:r>
              <a:rPr sz="4800" spc="-270" dirty="0">
                <a:latin typeface="Trebuchet MS"/>
                <a:cs typeface="Trebuchet MS"/>
              </a:rPr>
              <a:t>Overview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3616" y="1907059"/>
            <a:ext cx="560989" cy="180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8969" y="2172936"/>
            <a:ext cx="779638" cy="24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866538" y="1809750"/>
            <a:ext cx="9325610" cy="628650"/>
            <a:chOff x="1866538" y="1809750"/>
            <a:chExt cx="9325610" cy="628650"/>
          </a:xfrm>
        </p:grpSpPr>
        <p:sp>
          <p:nvSpPr>
            <p:cNvPr id="8" name="object 8"/>
            <p:cNvSpPr/>
            <p:nvPr/>
          </p:nvSpPr>
          <p:spPr>
            <a:xfrm>
              <a:off x="1866538" y="1893158"/>
              <a:ext cx="1232462" cy="1946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4232" y="1948763"/>
              <a:ext cx="947328" cy="1853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399" y="2085975"/>
              <a:ext cx="1219200" cy="3524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33341" y="1893158"/>
              <a:ext cx="1037043" cy="1946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3249" y="2085975"/>
              <a:ext cx="2009775" cy="3524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66940" y="1953397"/>
              <a:ext cx="120385" cy="1343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1272" y="1893158"/>
              <a:ext cx="1614581" cy="1946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9675" y="2085975"/>
              <a:ext cx="762000" cy="3524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48324" y="2085975"/>
              <a:ext cx="819150" cy="3524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4124" y="2085975"/>
              <a:ext cx="323850" cy="35242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95835" y="1897791"/>
              <a:ext cx="253302" cy="1899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0949" y="1907721"/>
              <a:ext cx="422612" cy="1781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53199" y="2085975"/>
              <a:ext cx="1143000" cy="3524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15299" y="1809750"/>
              <a:ext cx="1981200" cy="3429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63150" y="1809750"/>
              <a:ext cx="1228725" cy="3429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81899" y="2085975"/>
              <a:ext cx="990600" cy="35242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39150" y="2085975"/>
              <a:ext cx="476250" cy="3524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20150" y="2085975"/>
              <a:ext cx="1457325" cy="3524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91750" y="2085975"/>
              <a:ext cx="809625" cy="3524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190625" y="2606138"/>
            <a:ext cx="469252" cy="196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1903" y="2629023"/>
            <a:ext cx="541414" cy="1739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190625" y="2514600"/>
            <a:ext cx="9686925" cy="933450"/>
            <a:chOff x="1190625" y="2514600"/>
            <a:chExt cx="9686925" cy="933450"/>
          </a:xfrm>
        </p:grpSpPr>
        <p:sp>
          <p:nvSpPr>
            <p:cNvPr id="30" name="object 30"/>
            <p:cNvSpPr/>
            <p:nvPr/>
          </p:nvSpPr>
          <p:spPr>
            <a:xfrm>
              <a:off x="2366781" y="2601562"/>
              <a:ext cx="1860038" cy="20138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0838" y="2610715"/>
              <a:ext cx="422159" cy="1922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95653" y="2656485"/>
              <a:ext cx="1249833" cy="1922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91000" y="2809875"/>
              <a:ext cx="762000" cy="3524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24222" y="2606138"/>
              <a:ext cx="252236" cy="1968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48225" y="2809875"/>
              <a:ext cx="1390650" cy="35242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52279" y="2601562"/>
              <a:ext cx="1374281" cy="24715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19849" y="2610715"/>
              <a:ext cx="420899" cy="19223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29276" y="2606138"/>
              <a:ext cx="536826" cy="1968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48750" y="2514600"/>
              <a:ext cx="819150" cy="3524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734550" y="2514600"/>
              <a:ext cx="1143000" cy="35242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05525" y="2809875"/>
              <a:ext cx="3762375" cy="3524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34550" y="2809875"/>
              <a:ext cx="762000" cy="3524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9004" y="2896837"/>
              <a:ext cx="762765" cy="24715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90625" y="3105150"/>
              <a:ext cx="762000" cy="3429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47875" y="2910567"/>
              <a:ext cx="422612" cy="18307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71386" y="2901413"/>
              <a:ext cx="984855" cy="1968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38174" y="2951760"/>
              <a:ext cx="471174" cy="14646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57375" y="3105150"/>
              <a:ext cx="1866900" cy="34290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90625" y="3552825"/>
            <a:ext cx="2895600" cy="276225"/>
            <a:chOff x="1190625" y="3552825"/>
            <a:chExt cx="2895600" cy="276225"/>
          </a:xfrm>
        </p:grpSpPr>
        <p:sp>
          <p:nvSpPr>
            <p:cNvPr id="50" name="object 50"/>
            <p:cNvSpPr/>
            <p:nvPr/>
          </p:nvSpPr>
          <p:spPr>
            <a:xfrm>
              <a:off x="1199774" y="3631088"/>
              <a:ext cx="1198520" cy="18415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90625" y="3781468"/>
              <a:ext cx="2771775" cy="19050"/>
            </a:xfrm>
            <a:custGeom>
              <a:avLst/>
              <a:gdLst/>
              <a:ahLst/>
              <a:cxnLst/>
              <a:rect l="l" t="t" r="r" b="b"/>
              <a:pathLst>
                <a:path w="2771775" h="19050">
                  <a:moveTo>
                    <a:pt x="2771267" y="0"/>
                  </a:moveTo>
                  <a:lnTo>
                    <a:pt x="0" y="0"/>
                  </a:lnTo>
                  <a:lnTo>
                    <a:pt x="0" y="18625"/>
                  </a:lnTo>
                  <a:lnTo>
                    <a:pt x="2771267" y="18625"/>
                  </a:lnTo>
                  <a:lnTo>
                    <a:pt x="27712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66975" y="3552825"/>
              <a:ext cx="609600" cy="2762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00375" y="3552825"/>
              <a:ext cx="1085850" cy="27622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1208921" y="4041057"/>
            <a:ext cx="1445432" cy="20279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23501" y="4054884"/>
            <a:ext cx="501455" cy="17974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04421" y="4041057"/>
            <a:ext cx="1559737" cy="19357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08944" y="4336256"/>
            <a:ext cx="1378540" cy="19796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56756" y="4336256"/>
            <a:ext cx="1269430" cy="19796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99827" y="4336256"/>
            <a:ext cx="601867" cy="1841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85542" y="4336256"/>
            <a:ext cx="1413082" cy="1841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4933206" y="3971925"/>
            <a:ext cx="6154420" cy="571500"/>
            <a:chOff x="4933206" y="3971925"/>
            <a:chExt cx="6154420" cy="571500"/>
          </a:xfrm>
        </p:grpSpPr>
        <p:sp>
          <p:nvSpPr>
            <p:cNvPr id="62" name="object 62"/>
            <p:cNvSpPr/>
            <p:nvPr/>
          </p:nvSpPr>
          <p:spPr>
            <a:xfrm>
              <a:off x="4933206" y="4045666"/>
              <a:ext cx="1331783" cy="19818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34124" y="3971925"/>
              <a:ext cx="1981200" cy="28575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10550" y="3971925"/>
              <a:ext cx="1181100" cy="28575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277350" y="3971925"/>
              <a:ext cx="1809750" cy="28575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62674" y="4267200"/>
              <a:ext cx="1866900" cy="27622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53375" y="4267200"/>
              <a:ext cx="971550" cy="27622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1190625" y="4676775"/>
            <a:ext cx="3905250" cy="276225"/>
            <a:chOff x="1190625" y="4676775"/>
            <a:chExt cx="3905250" cy="276225"/>
          </a:xfrm>
        </p:grpSpPr>
        <p:sp>
          <p:nvSpPr>
            <p:cNvPr id="69" name="object 69"/>
            <p:cNvSpPr/>
            <p:nvPr/>
          </p:nvSpPr>
          <p:spPr>
            <a:xfrm>
              <a:off x="1195207" y="4745831"/>
              <a:ext cx="1021808" cy="19335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90625" y="4905418"/>
              <a:ext cx="3790950" cy="19050"/>
            </a:xfrm>
            <a:custGeom>
              <a:avLst/>
              <a:gdLst/>
              <a:ahLst/>
              <a:cxnLst/>
              <a:rect l="l" t="t" r="r" b="b"/>
              <a:pathLst>
                <a:path w="3790950" h="19050">
                  <a:moveTo>
                    <a:pt x="3790823" y="0"/>
                  </a:moveTo>
                  <a:lnTo>
                    <a:pt x="0" y="0"/>
                  </a:lnTo>
                  <a:lnTo>
                    <a:pt x="0" y="18625"/>
                  </a:lnTo>
                  <a:lnTo>
                    <a:pt x="3790823" y="18625"/>
                  </a:lnTo>
                  <a:lnTo>
                    <a:pt x="379082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86000" y="4676775"/>
              <a:ext cx="1800225" cy="27622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010025" y="4676775"/>
              <a:ext cx="1085850" cy="27622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1208960" y="5174532"/>
            <a:ext cx="572988" cy="20279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61301" y="5188359"/>
            <a:ext cx="353845" cy="1797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94600" y="5179142"/>
            <a:ext cx="734072" cy="16131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00220" y="5179142"/>
            <a:ext cx="386013" cy="1889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76558" y="5174532"/>
            <a:ext cx="558677" cy="19357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496050" y="5105400"/>
            <a:ext cx="3800475" cy="285750"/>
            <a:chOff x="6496050" y="5105400"/>
            <a:chExt cx="3800475" cy="285750"/>
          </a:xfrm>
        </p:grpSpPr>
        <p:sp>
          <p:nvSpPr>
            <p:cNvPr id="79" name="object 79"/>
            <p:cNvSpPr/>
            <p:nvPr/>
          </p:nvSpPr>
          <p:spPr>
            <a:xfrm>
              <a:off x="6496050" y="5105400"/>
              <a:ext cx="1143000" cy="28575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34275" y="5105400"/>
              <a:ext cx="942975" cy="28575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362950" y="5105400"/>
              <a:ext cx="1123950" cy="2857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372600" y="5105400"/>
              <a:ext cx="923925" cy="28575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/>
          <p:nvPr/>
        </p:nvSpPr>
        <p:spPr>
          <a:xfrm>
            <a:off x="1208920" y="5469413"/>
            <a:ext cx="768412" cy="17494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37610" y="5469413"/>
            <a:ext cx="764450" cy="14732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75844" y="5460206"/>
            <a:ext cx="811741" cy="19796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3561657" y="5179142"/>
            <a:ext cx="2237105" cy="488315"/>
            <a:chOff x="3561657" y="5179142"/>
            <a:chExt cx="2237105" cy="488315"/>
          </a:xfrm>
        </p:grpSpPr>
        <p:sp>
          <p:nvSpPr>
            <p:cNvPr id="87" name="object 87"/>
            <p:cNvSpPr/>
            <p:nvPr/>
          </p:nvSpPr>
          <p:spPr>
            <a:xfrm>
              <a:off x="3561657" y="5179142"/>
              <a:ext cx="835255" cy="19818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66481" y="5179142"/>
              <a:ext cx="1331783" cy="19818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52850" y="5391150"/>
              <a:ext cx="1228725" cy="27622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0958576" y="6562804"/>
            <a:ext cx="1441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  <a:t>7</a:t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" y="185515"/>
            <a:ext cx="6877684" cy="1585499"/>
          </a:xfrm>
          <a:prstGeom prst="rect">
            <a:avLst/>
          </a:prstGeom>
        </p:spPr>
        <p:txBody>
          <a:bodyPr vert="horz" wrap="square" lIns="0" tIns="34925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750"/>
              </a:spcBef>
            </a:pPr>
            <a:r>
              <a:rPr sz="4800" spc="-229" dirty="0">
                <a:latin typeface="Trebuchet MS"/>
                <a:cs typeface="Trebuchet MS"/>
              </a:rPr>
              <a:t>Data</a:t>
            </a:r>
            <a:r>
              <a:rPr sz="4800" spc="-455" dirty="0">
                <a:latin typeface="Trebuchet MS"/>
                <a:cs typeface="Trebuchet MS"/>
              </a:rPr>
              <a:t> </a:t>
            </a:r>
            <a:r>
              <a:rPr sz="4800" spc="-170" dirty="0">
                <a:latin typeface="Trebuchet MS"/>
                <a:cs typeface="Trebuchet MS"/>
              </a:rPr>
              <a:t>Collection</a:t>
            </a:r>
            <a:r>
              <a:rPr sz="4800" spc="-850" dirty="0">
                <a:latin typeface="Trebuchet MS"/>
                <a:cs typeface="Trebuchet MS"/>
              </a:rPr>
              <a:t> </a:t>
            </a:r>
            <a:r>
              <a:rPr sz="4800" dirty="0">
                <a:latin typeface="Trebuchet MS"/>
                <a:cs typeface="Trebuchet MS"/>
              </a:rPr>
              <a:t>–</a:t>
            </a:r>
            <a:r>
              <a:rPr sz="4800" spc="-370" dirty="0">
                <a:latin typeface="Trebuchet MS"/>
                <a:cs typeface="Trebuchet MS"/>
              </a:rPr>
              <a:t> </a:t>
            </a:r>
            <a:r>
              <a:rPr sz="4800" spc="-275" dirty="0">
                <a:latin typeface="Trebuchet MS"/>
                <a:cs typeface="Trebuchet MS"/>
              </a:rPr>
              <a:t>SpaceXAPI</a:t>
            </a:r>
            <a:endParaRPr sz="4800" dirty="0">
              <a:latin typeface="Trebuchet MS"/>
              <a:cs typeface="Trebuchet MS"/>
            </a:endParaRPr>
          </a:p>
          <a:p>
            <a:pPr marL="12700" marR="391160">
              <a:lnSpc>
                <a:spcPct val="100800"/>
              </a:lnSpc>
              <a:spcBef>
                <a:spcPts val="975"/>
              </a:spcBef>
            </a:pPr>
            <a:r>
              <a:rPr lang="en-IN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Applied-Data-Science-Capstone---IBM/</a:t>
            </a:r>
            <a:r>
              <a:rPr lang="en-IN" sz="12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IN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 collection </a:t>
            </a:r>
            <a:r>
              <a:rPr lang="en-IN" sz="12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api.ipynb</a:t>
            </a:r>
            <a:r>
              <a:rPr lang="en-IN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shyanka21/Applied-Data-Science-Capstone---IBM (github.com)</a:t>
            </a:r>
            <a:endParaRPr sz="12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4283" y="2042223"/>
            <a:ext cx="6058535" cy="32416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25"/>
              </a:spcBef>
              <a:buAutoNum type="arabicParenR"/>
              <a:tabLst>
                <a:tab pos="250825" algn="l"/>
              </a:tabLst>
            </a:pP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Request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(Space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X</a:t>
            </a:r>
            <a:r>
              <a:rPr sz="1550" spc="37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APIs)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50825" algn="l"/>
              </a:tabLst>
            </a:pP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.JSON </a:t>
            </a:r>
            <a:r>
              <a:rPr sz="1550" dirty="0">
                <a:solidFill>
                  <a:srgbClr val="2F6885"/>
                </a:solidFill>
                <a:latin typeface="Arial"/>
                <a:cs typeface="Arial"/>
              </a:rPr>
              <a:t>file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+ Lists(Launch </a:t>
            </a: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Site, </a:t>
            </a:r>
            <a:r>
              <a:rPr sz="1550" spc="25" dirty="0">
                <a:solidFill>
                  <a:srgbClr val="2F6885"/>
                </a:solidFill>
                <a:latin typeface="Arial"/>
                <a:cs typeface="Arial"/>
              </a:rPr>
              <a:t>Booster </a:t>
            </a:r>
            <a:r>
              <a:rPr sz="1550" spc="-5" dirty="0">
                <a:solidFill>
                  <a:srgbClr val="2F6885"/>
                </a:solidFill>
                <a:latin typeface="Arial"/>
                <a:cs typeface="Arial"/>
              </a:rPr>
              <a:t>Version,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Payload</a:t>
            </a:r>
            <a:r>
              <a:rPr sz="1550" spc="8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Data)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50825" algn="l"/>
                <a:tab pos="3587115" algn="l"/>
              </a:tabLst>
            </a:pPr>
            <a:r>
              <a:rPr sz="1550" spc="-5" dirty="0">
                <a:solidFill>
                  <a:srgbClr val="2F6885"/>
                </a:solidFill>
                <a:latin typeface="Arial"/>
                <a:cs typeface="Arial"/>
              </a:rPr>
              <a:t>Json_normalize 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</a:t>
            </a:r>
            <a:r>
              <a:rPr sz="1550" spc="37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DataFrame</a:t>
            </a:r>
            <a:r>
              <a:rPr sz="1550" spc="114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data	</a:t>
            </a: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from</a:t>
            </a:r>
            <a:r>
              <a:rPr sz="1550" spc="5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JSON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AutoNum type="arabicParenR"/>
              <a:tabLst>
                <a:tab pos="250825" algn="l"/>
              </a:tabLst>
            </a:pP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Dictionary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relevant</a:t>
            </a:r>
            <a:r>
              <a:rPr sz="1550" spc="44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AutoNum type="arabicParenR"/>
              <a:tabLst>
                <a:tab pos="250825" algn="l"/>
              </a:tabLst>
            </a:pP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Cast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dictionary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 a</a:t>
            </a:r>
            <a:r>
              <a:rPr sz="1550" spc="41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DataFrame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AutoNum type="arabicParenR"/>
              <a:tabLst>
                <a:tab pos="250825" algn="l"/>
                <a:tab pos="1918970" algn="l"/>
              </a:tabLst>
            </a:pP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Filter data</a:t>
            </a:r>
            <a:r>
              <a:rPr sz="1550" spc="8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</a:t>
            </a:r>
            <a:r>
              <a:rPr sz="1550" spc="5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15" dirty="0">
                <a:solidFill>
                  <a:srgbClr val="2F6885"/>
                </a:solidFill>
                <a:latin typeface="Arial"/>
                <a:cs typeface="Arial"/>
              </a:rPr>
              <a:t>only	include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Falcon 9</a:t>
            </a:r>
            <a:r>
              <a:rPr sz="1550" spc="23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F6885"/>
                </a:solidFill>
                <a:latin typeface="Arial"/>
                <a:cs typeface="Arial"/>
              </a:rPr>
              <a:t>launches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AutoNum type="arabicParenR"/>
              <a:tabLst>
                <a:tab pos="250825" algn="l"/>
                <a:tab pos="1842135" algn="l"/>
              </a:tabLst>
            </a:pP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Replace</a:t>
            </a:r>
            <a:r>
              <a:rPr sz="1550" spc="5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F6885"/>
                </a:solidFill>
                <a:latin typeface="Arial"/>
                <a:cs typeface="Arial"/>
              </a:rPr>
              <a:t>missing	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PayloadMass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values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with</a:t>
            </a:r>
            <a:r>
              <a:rPr sz="1550" spc="15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F6885"/>
                </a:solidFill>
                <a:latin typeface="Arial"/>
                <a:cs typeface="Arial"/>
              </a:rPr>
              <a:t>mean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24538"/>
            <a:ext cx="7595870" cy="1646476"/>
          </a:xfrm>
          <a:prstGeom prst="rect">
            <a:avLst/>
          </a:prstGeom>
        </p:spPr>
        <p:txBody>
          <a:bodyPr vert="horz" wrap="square" lIns="0" tIns="34925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750"/>
              </a:spcBef>
            </a:pPr>
            <a:r>
              <a:rPr sz="4800" spc="-229" dirty="0">
                <a:latin typeface="Trebuchet MS"/>
                <a:cs typeface="Trebuchet MS"/>
              </a:rPr>
              <a:t>Data</a:t>
            </a:r>
            <a:r>
              <a:rPr sz="4800" spc="-450" dirty="0">
                <a:latin typeface="Trebuchet MS"/>
                <a:cs typeface="Trebuchet MS"/>
              </a:rPr>
              <a:t> </a:t>
            </a:r>
            <a:r>
              <a:rPr sz="4800" spc="-170" dirty="0">
                <a:latin typeface="Trebuchet MS"/>
                <a:cs typeface="Trebuchet MS"/>
              </a:rPr>
              <a:t>Collection</a:t>
            </a:r>
            <a:r>
              <a:rPr sz="4800" spc="-844" dirty="0">
                <a:latin typeface="Trebuchet MS"/>
                <a:cs typeface="Trebuchet MS"/>
              </a:rPr>
              <a:t> </a:t>
            </a:r>
            <a:r>
              <a:rPr sz="4800" dirty="0">
                <a:latin typeface="Trebuchet MS"/>
                <a:cs typeface="Trebuchet MS"/>
              </a:rPr>
              <a:t>–</a:t>
            </a:r>
            <a:r>
              <a:rPr sz="4800" spc="-360" dirty="0">
                <a:latin typeface="Trebuchet MS"/>
                <a:cs typeface="Trebuchet MS"/>
              </a:rPr>
              <a:t> </a:t>
            </a:r>
            <a:r>
              <a:rPr sz="4800" spc="-215" dirty="0" err="1">
                <a:latin typeface="Trebuchet MS"/>
                <a:cs typeface="Trebuchet MS"/>
              </a:rPr>
              <a:t>WebScraping</a:t>
            </a:r>
            <a:endParaRPr lang="en-IN" sz="4800" spc="-215" dirty="0">
              <a:latin typeface="Trebuchet MS"/>
              <a:cs typeface="Trebuchet MS"/>
            </a:endParaRPr>
          </a:p>
          <a:p>
            <a:pPr marL="12700" marR="1466215">
              <a:lnSpc>
                <a:spcPct val="100800"/>
              </a:lnSpc>
              <a:spcBef>
                <a:spcPts val="975"/>
              </a:spcBef>
            </a:pPr>
            <a:r>
              <a:rPr lang="en-IN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Applied-Data-Science-Capstone---IBM/</a:t>
            </a:r>
            <a:r>
              <a:rPr lang="en-IN" sz="14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lang="en-IN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4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Webscraping.ipynb</a:t>
            </a:r>
            <a:r>
              <a:rPr lang="en-IN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shyanka21/Applied-Data-Science-Capstone---IBM (github.com)</a:t>
            </a:r>
            <a:endParaRPr lang="en-IN" sz="14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4283" y="2042223"/>
            <a:ext cx="5205095" cy="3766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25"/>
              </a:spcBef>
              <a:buSzPct val="96774"/>
              <a:buAutoNum type="arabicParenR"/>
              <a:tabLst>
                <a:tab pos="194310" algn="l"/>
              </a:tabLst>
            </a:pP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Request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Wikipedia</a:t>
            </a:r>
            <a:r>
              <a:rPr sz="1550" spc="7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30" dirty="0">
                <a:solidFill>
                  <a:srgbClr val="2F6885"/>
                </a:solidFill>
                <a:latin typeface="Arial"/>
                <a:cs typeface="Arial"/>
              </a:rPr>
              <a:t>html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F6885"/>
              </a:buClr>
              <a:buFont typeface="Arial"/>
              <a:buAutoNum type="arabicParenR"/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F6885"/>
              </a:buClr>
              <a:buFont typeface="Arial"/>
              <a:buAutoNum type="arabicParenR"/>
            </a:pP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buSzPct val="96774"/>
              <a:buAutoNum type="arabicParenR"/>
              <a:tabLst>
                <a:tab pos="194310" algn="l"/>
              </a:tabLst>
            </a:pPr>
            <a:r>
              <a:rPr sz="1550" dirty="0">
                <a:solidFill>
                  <a:srgbClr val="2F6885"/>
                </a:solidFill>
                <a:latin typeface="Arial"/>
                <a:cs typeface="Arial"/>
              </a:rPr>
              <a:t>BeautifulSoup </a:t>
            </a:r>
            <a:r>
              <a:rPr sz="1550" spc="-20" dirty="0">
                <a:solidFill>
                  <a:srgbClr val="2F6885"/>
                </a:solidFill>
                <a:latin typeface="Arial"/>
                <a:cs typeface="Arial"/>
              </a:rPr>
              <a:t>html5lib</a:t>
            </a:r>
            <a:r>
              <a:rPr sz="1550" spc="-2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Parser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F6885"/>
              </a:buClr>
              <a:buFont typeface="Arial"/>
              <a:buAutoNum type="arabicParenR"/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F6885"/>
              </a:buClr>
              <a:buFont typeface="Arial"/>
              <a:buAutoNum type="arabicParenR"/>
            </a:pP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buSzPct val="96774"/>
              <a:buAutoNum type="arabicParenR"/>
              <a:tabLst>
                <a:tab pos="194310" algn="l"/>
              </a:tabLst>
            </a:pP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Find </a:t>
            </a:r>
            <a:r>
              <a:rPr sz="1550" spc="-10" dirty="0">
                <a:solidFill>
                  <a:srgbClr val="2F6885"/>
                </a:solidFill>
                <a:latin typeface="Arial"/>
                <a:cs typeface="Arial"/>
              </a:rPr>
              <a:t>launch </a:t>
            </a:r>
            <a:r>
              <a:rPr sz="1550" dirty="0">
                <a:solidFill>
                  <a:srgbClr val="2F6885"/>
                </a:solidFill>
                <a:latin typeface="Arial"/>
                <a:cs typeface="Arial"/>
              </a:rPr>
              <a:t>info </a:t>
            </a:r>
            <a:r>
              <a:rPr sz="1550" spc="-30" dirty="0">
                <a:solidFill>
                  <a:srgbClr val="2F6885"/>
                </a:solidFill>
                <a:latin typeface="Arial"/>
                <a:cs typeface="Arial"/>
              </a:rPr>
              <a:t>html</a:t>
            </a:r>
            <a:r>
              <a:rPr sz="1550" spc="25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F6885"/>
                </a:solidFill>
                <a:latin typeface="Arial"/>
                <a:cs typeface="Arial"/>
              </a:rPr>
              <a:t>table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F6885"/>
              </a:buClr>
              <a:buFont typeface="Arial"/>
              <a:buAutoNum type="arabicParenR"/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SzPct val="96774"/>
              <a:buAutoNum type="arabicParenR"/>
              <a:tabLst>
                <a:tab pos="250825" algn="l"/>
              </a:tabLst>
            </a:pP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Cast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dictionary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</a:t>
            </a:r>
            <a:r>
              <a:rPr sz="1550" spc="2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DataFrame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F6885"/>
              </a:buClr>
              <a:buFont typeface="Arial"/>
              <a:buAutoNum type="arabicParenR"/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F6885"/>
              </a:buClr>
              <a:buFont typeface="Arial"/>
              <a:buAutoNum type="arabicParenR"/>
            </a:pPr>
            <a:endParaRPr sz="180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SzPct val="96774"/>
              <a:buAutoNum type="arabicParenR"/>
              <a:tabLst>
                <a:tab pos="250825" algn="l"/>
                <a:tab pos="1690370" algn="l"/>
              </a:tabLst>
            </a:pP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Iterate</a:t>
            </a:r>
            <a:r>
              <a:rPr sz="1550" spc="7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F6885"/>
                </a:solidFill>
                <a:latin typeface="Arial"/>
                <a:cs typeface="Arial"/>
              </a:rPr>
              <a:t>through	table </a:t>
            </a:r>
            <a:r>
              <a:rPr sz="1550" spc="-5" dirty="0">
                <a:solidFill>
                  <a:srgbClr val="2F6885"/>
                </a:solidFill>
                <a:latin typeface="Arial"/>
                <a:cs typeface="Arial"/>
              </a:rPr>
              <a:t>cells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 extract </a:t>
            </a:r>
            <a:r>
              <a:rPr sz="1550" spc="5" dirty="0">
                <a:solidFill>
                  <a:srgbClr val="2F6885"/>
                </a:solidFill>
                <a:latin typeface="Arial"/>
                <a:cs typeface="Arial"/>
              </a:rPr>
              <a:t>data </a:t>
            </a: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to</a:t>
            </a:r>
            <a:r>
              <a:rPr sz="1550" spc="32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dictionary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F6885"/>
              </a:buClr>
              <a:buFont typeface="Arial"/>
              <a:buAutoNum type="arabicParenR"/>
            </a:pPr>
            <a:endParaRPr sz="1750">
              <a:latin typeface="Arial"/>
              <a:cs typeface="Arial"/>
            </a:endParaRPr>
          </a:p>
          <a:p>
            <a:pPr marL="250825" indent="-238125">
              <a:lnSpc>
                <a:spcPct val="100000"/>
              </a:lnSpc>
              <a:buSzPct val="96774"/>
              <a:buAutoNum type="arabicParenR"/>
              <a:tabLst>
                <a:tab pos="250825" algn="l"/>
              </a:tabLst>
            </a:pPr>
            <a:r>
              <a:rPr sz="1550" spc="15" dirty="0">
                <a:solidFill>
                  <a:srgbClr val="2F6885"/>
                </a:solidFill>
                <a:latin typeface="Arial"/>
                <a:cs typeface="Arial"/>
              </a:rPr>
              <a:t>Create</a:t>
            </a:r>
            <a:r>
              <a:rPr sz="1550" spc="-30" dirty="0">
                <a:solidFill>
                  <a:srgbClr val="2F6885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2F6885"/>
                </a:solidFill>
                <a:latin typeface="Arial"/>
                <a:cs typeface="Arial"/>
              </a:rPr>
              <a:t>dictionary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</TotalTime>
  <Words>1653</Words>
  <Application>Microsoft Office PowerPoint</Application>
  <PresentationFormat>Widescreen</PresentationFormat>
  <Paragraphs>222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Book Antiqua</vt:lpstr>
      <vt:lpstr>Calibri</vt:lpstr>
      <vt:lpstr>Calibri Light</vt:lpstr>
      <vt:lpstr>Carlito</vt:lpstr>
      <vt:lpstr>Trebuchet MS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Overview</vt:lpstr>
      <vt:lpstr>Data Collection – SpaceXAPI Applied-Data-Science-Capstone---IBM/Spacex data collection api.ipynb at main · shyanka21/Applied-Data-Science-Capstone---IBM (github.com)</vt:lpstr>
      <vt:lpstr>Data Collection – WebScraping Applied-Data-Science-Capstone---IBM/Spacex Webscraping.ipynb at main · shyanka21/Applied-Data-Science-Capstone---IBM (github.com)</vt:lpstr>
      <vt:lpstr>Data Wrangling https://github.com/shyanka21/Applied-Data-Science-Capstone---IBM/blob/main/Data%20wrangling.ipynb</vt:lpstr>
      <vt:lpstr>EDA with Data Visualization https://github.com/shyanka21/Applied-Data-Science-Capstone---IBM/blob/main/EDA%20with%20python.ipynb</vt:lpstr>
      <vt:lpstr>EDA with SQL https://github.com/shyanka21/Applied-Data-Science-Capstone---IBM/blob/main/EDA%20with%20sql.ipynb</vt:lpstr>
      <vt:lpstr>Build an interactive map with Folium https://github.com/shyanka21/Applied-Data-Science-Capstone---IBM/blob/main/Launch%20site%20location%20with%20folium.ipynb</vt:lpstr>
      <vt:lpstr>Predictive analysis (Classification) https://github.com/shyanka21/Applied-Data-Science-Capstone---IBM/blob/main/Machine%20Learning%20Prediction.ipynb</vt:lpstr>
      <vt:lpstr>PowerPoint Presentation</vt:lpstr>
      <vt:lpstr>PowerPoint Presentation</vt:lpstr>
      <vt:lpstr>WITH SEABORN PLOTS</vt:lpstr>
      <vt:lpstr>Flight Number vs. LaunchSite</vt:lpstr>
      <vt:lpstr>Payload vs. LaunchSite</vt:lpstr>
      <vt:lpstr>Successrate vs. Orbittype</vt:lpstr>
      <vt:lpstr>Flight Number vs.  Orbittype</vt:lpstr>
      <vt:lpstr>Payload vs. Orbit  type</vt:lpstr>
      <vt:lpstr>Launch SuccessYearlyTrend</vt:lpstr>
      <vt:lpstr>PowerPoint Presentation</vt:lpstr>
      <vt:lpstr>All Launch SiteNames</vt:lpstr>
      <vt:lpstr>Launch Site NamesBeginning with `CCA`</vt:lpstr>
      <vt:lpstr>Total Payload Mass from NASA</vt:lpstr>
      <vt:lpstr>Average Payload Mass by F9v1.1</vt:lpstr>
      <vt:lpstr>SuccessfulDrone Ship Landing with Payload Between 4000 and6000 </vt:lpstr>
      <vt:lpstr>Total Number of EachMissionOutcome</vt:lpstr>
      <vt:lpstr>Boosters that Carried MaximumPayload</vt:lpstr>
      <vt:lpstr>PowerPoint Presentation</vt:lpstr>
      <vt:lpstr>Launch Site Locations</vt:lpstr>
      <vt:lpstr>Color-Coded Launch Markers</vt:lpstr>
      <vt:lpstr>Key Location Proximities</vt:lpstr>
      <vt:lpstr>Build a Dashboard  with Plotly Dash</vt:lpstr>
      <vt:lpstr>Successful LaunchesAcross Launch Sites</vt:lpstr>
      <vt:lpstr>Highest  Success Rate Launch Site </vt:lpstr>
      <vt:lpstr>Payload Mass vs. Successvs. Booster  Version Category</vt:lpstr>
      <vt:lpstr>GRIDSEARCHCV(CV=10) ON LOGISTIC REGRESSION,SVM, DECISION TREE, AND KNN</vt:lpstr>
      <vt:lpstr>ClassificationAccuracy</vt:lpstr>
      <vt:lpstr>Confusion Matrix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Shyanka Basak</cp:lastModifiedBy>
  <cp:revision>12</cp:revision>
  <dcterms:created xsi:type="dcterms:W3CDTF">2023-03-25T22:23:00Z</dcterms:created>
  <dcterms:modified xsi:type="dcterms:W3CDTF">2023-03-25T22:54:11Z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2021-08-30T00:00:00Z</vt:filetime>
  </property>
  <property fmtid="{D5CDD505-2E9C-101B-9397-08002B2CF9AE}" pid="3" name="LastSaved">
    <vt:filetime>2023-03-25T00:00:00Z</vt:filetime>
  </property>
</Properties>
</file>